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66BB85-2F48-4AD3-8B4F-B702376F7523}">
  <a:tblStyle styleId="{A966BB85-2F48-4AD3-8B4F-B702376F752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941FE7E-1110-464F-9770-CF66C652ACE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ce73562e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ce73562ed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Continue our digression from neural networks for one more week</a:t>
            </a:r>
            <a:endParaRPr/>
          </a:p>
          <a:p>
            <a:pPr indent="0" lvl="0" marL="0" rtl="0" algn="l">
              <a:spcBef>
                <a:spcPts val="0"/>
              </a:spcBef>
              <a:spcAft>
                <a:spcPts val="0"/>
              </a:spcAft>
              <a:buNone/>
            </a:pPr>
            <a:r>
              <a:rPr lang="en-US"/>
              <a:t>Last time we talked about non-parametric methods like nearest neighbors that rely on measuring distances between examples</a:t>
            </a:r>
            <a:endParaRPr/>
          </a:p>
          <a:p>
            <a:pPr indent="0" lvl="0" marL="0" rtl="0" algn="l">
              <a:spcBef>
                <a:spcPts val="0"/>
              </a:spcBef>
              <a:spcAft>
                <a:spcPts val="0"/>
              </a:spcAft>
              <a:buNone/>
            </a:pPr>
            <a:r>
              <a:rPr lang="en-US"/>
              <a:t>This week, we’ll discuss unsupervised learning, which also depends on these distances</a:t>
            </a:r>
            <a:endParaRPr/>
          </a:p>
        </p:txBody>
      </p:sp>
      <p:sp>
        <p:nvSpPr>
          <p:cNvPr id="51" name="Google Shape;51;gce73562ed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2735a5f9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2735a5f9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e2735a5f9c_0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2735a5f9c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2735a5f9c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really a toy example, but suppose we want to do some geographic clustering of cities</a:t>
            </a:r>
            <a:endParaRPr/>
          </a:p>
          <a:p>
            <a:pPr indent="0" lvl="0" marL="0" rtl="0" algn="l">
              <a:spcBef>
                <a:spcPts val="0"/>
              </a:spcBef>
              <a:spcAft>
                <a:spcPts val="0"/>
              </a:spcAft>
              <a:buNone/>
            </a:pPr>
            <a:r>
              <a:rPr lang="en-US"/>
              <a:t>hierarchical clustering is based on pairwise distances</a:t>
            </a:r>
            <a:endParaRPr/>
          </a:p>
          <a:p>
            <a:pPr indent="0" lvl="0" marL="0" rtl="0" algn="l">
              <a:spcBef>
                <a:spcPts val="0"/>
              </a:spcBef>
              <a:spcAft>
                <a:spcPts val="0"/>
              </a:spcAft>
              <a:buNone/>
            </a:pPr>
            <a:r>
              <a:t/>
            </a:r>
            <a:endParaRPr/>
          </a:p>
        </p:txBody>
      </p:sp>
      <p:sp>
        <p:nvSpPr>
          <p:cNvPr id="126" name="Google Shape;126;ge2735a5f9c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2735a5f9c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2735a5f9c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Visualization is called a dendrogram (horizontal axis is distance between clusters)</a:t>
            </a:r>
            <a:endParaRPr/>
          </a:p>
          <a:p>
            <a:pPr indent="0" lvl="0" marL="0" rtl="0" algn="l">
              <a:spcBef>
                <a:spcPts val="0"/>
              </a:spcBef>
              <a:spcAft>
                <a:spcPts val="0"/>
              </a:spcAft>
              <a:buNone/>
            </a:pPr>
            <a:r>
              <a:rPr lang="en-US"/>
              <a:t>Hong-Kong to Tokyo: 1788</a:t>
            </a:r>
            <a:endParaRPr/>
          </a:p>
          <a:p>
            <a:pPr indent="0" lvl="0" marL="0" rtl="0" algn="l">
              <a:spcBef>
                <a:spcPts val="0"/>
              </a:spcBef>
              <a:spcAft>
                <a:spcPts val="0"/>
              </a:spcAft>
              <a:buNone/>
            </a:pPr>
            <a:r>
              <a:rPr lang="en-US"/>
              <a:t>In general, clustering items into a tree is called hierarchical clustering</a:t>
            </a:r>
            <a:endParaRPr/>
          </a:p>
          <a:p>
            <a:pPr indent="0" lvl="0" marL="0" rtl="0" algn="l">
              <a:spcBef>
                <a:spcPts val="0"/>
              </a:spcBef>
              <a:spcAft>
                <a:spcPts val="0"/>
              </a:spcAft>
              <a:buNone/>
            </a:pPr>
            <a:r>
              <a:rPr lang="en-US"/>
              <a:t>Can construct it top-down (divisive) or bottom-up (agglomerative)</a:t>
            </a:r>
            <a:endParaRPr/>
          </a:p>
        </p:txBody>
      </p:sp>
      <p:sp>
        <p:nvSpPr>
          <p:cNvPr id="133" name="Google Shape;133;ge2735a5f9c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486aac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1486aaca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Frankfurt - Moscow: </a:t>
            </a:r>
            <a:r>
              <a:rPr lang="en-US">
                <a:latin typeface="Arial"/>
                <a:ea typeface="Arial"/>
                <a:cs typeface="Arial"/>
                <a:sym typeface="Arial"/>
              </a:rPr>
              <a:t>1253</a:t>
            </a:r>
            <a:endParaRPr>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London - Moscow: 1557</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141" name="Google Shape;141;ge1486aaca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1486aaca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1486aacad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e1486aacad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1486aacad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1486aacad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e1486aacad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486aacad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1486aacad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e1486aacad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1486aaca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1486aacad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[draw 2 clusters, show single vs complete]</a:t>
            </a:r>
            <a:endParaRPr/>
          </a:p>
          <a:p>
            <a:pPr indent="0" lvl="0" marL="0" rtl="0" algn="l">
              <a:spcBef>
                <a:spcPts val="0"/>
              </a:spcBef>
              <a:spcAft>
                <a:spcPts val="0"/>
              </a:spcAft>
              <a:buNone/>
            </a:pPr>
            <a:r>
              <a:rPr lang="en-US"/>
              <a:t>crowding -- end up with points closer to other clusters than their own cluster</a:t>
            </a:r>
            <a:endParaRPr/>
          </a:p>
        </p:txBody>
      </p:sp>
      <p:sp>
        <p:nvSpPr>
          <p:cNvPr id="176" name="Google Shape;176;ge1486aacad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735a5f9c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e2735a5f9c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Single linkage refers to the method of linking two clusters based on their most distant items.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1486aacad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1486aacad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e1486aacad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e2735a5f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e2735a5f9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A=(2,3)  B=(4,2)</a:t>
            </a:r>
            <a:endParaRPr/>
          </a:p>
          <a:p>
            <a:pPr indent="0" lvl="0" marL="0" rtl="0" algn="l">
              <a:spcBef>
                <a:spcPts val="0"/>
              </a:spcBef>
              <a:spcAft>
                <a:spcPts val="0"/>
              </a:spcAft>
              <a:buNone/>
            </a:pPr>
            <a:r>
              <a:rPr lang="en-US"/>
              <a:t>|A| = sqrt[2^2 + 3^2] = sqrt[4+9] = sqrt[13] = 3.6</a:t>
            </a:r>
            <a:endParaRPr/>
          </a:p>
          <a:p>
            <a:pPr indent="0" lvl="0" marL="0" rtl="0" algn="l">
              <a:spcBef>
                <a:spcPts val="0"/>
              </a:spcBef>
              <a:spcAft>
                <a:spcPts val="0"/>
              </a:spcAft>
              <a:buClr>
                <a:schemeClr val="dk1"/>
              </a:buClr>
              <a:buSzPts val="1100"/>
              <a:buFont typeface="Arial"/>
              <a:buNone/>
            </a:pPr>
            <a:r>
              <a:rPr lang="en-US"/>
              <a:t>|B| = sqrt[4^2 + 2^2] = sqrt(16+4] = sqrt[20] = 4.5</a:t>
            </a:r>
            <a:endParaRPr/>
          </a:p>
          <a:p>
            <a:pPr indent="0" lvl="0" marL="0" rtl="0" algn="l">
              <a:spcBef>
                <a:spcPts val="0"/>
              </a:spcBef>
              <a:spcAft>
                <a:spcPts val="0"/>
              </a:spcAft>
              <a:buNone/>
            </a:pPr>
            <a:r>
              <a:rPr lang="en-US"/>
              <a:t>L2(A,B) = sqrt[(2-4)^2 + (3-2)^2] = sqrt[4 + 1] = 2.2</a:t>
            </a:r>
            <a:endParaRPr/>
          </a:p>
          <a:p>
            <a:pPr indent="0" lvl="0" marL="0" rtl="0" algn="l">
              <a:spcBef>
                <a:spcPts val="0"/>
              </a:spcBef>
              <a:spcAft>
                <a:spcPts val="0"/>
              </a:spcAft>
              <a:buNone/>
            </a:pPr>
            <a:r>
              <a:rPr lang="en-US"/>
              <a:t>dot(A,B) = (2*4) + (3*2) = 8 + 6 = 14 -&gt; 14/(3.6*4.5) = 0.86 -&gt; arccos(.86) = 30 degrees</a:t>
            </a:r>
            <a:endParaRPr/>
          </a:p>
          <a:p>
            <a:pPr indent="0" lvl="0" marL="0" rtl="0" algn="l">
              <a:spcBef>
                <a:spcPts val="0"/>
              </a:spcBef>
              <a:spcAft>
                <a:spcPts val="0"/>
              </a:spcAft>
              <a:buNone/>
            </a:pPr>
            <a:r>
              <a:t/>
            </a:r>
            <a:endParaRPr/>
          </a:p>
        </p:txBody>
      </p:sp>
      <p:sp>
        <p:nvSpPr>
          <p:cNvPr id="57" name="Google Shape;57;ge2735a5f9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1486aacad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1486aacad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e1486aacad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1486aacad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1486aacad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e1486aacad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1486aacad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1486aacad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e1486aacad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1486aacad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1486aacad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each of n items assigned to 1 of K clusters</a:t>
            </a:r>
            <a:endParaRPr/>
          </a:p>
        </p:txBody>
      </p:sp>
      <p:sp>
        <p:nvSpPr>
          <p:cNvPr id="219" name="Google Shape;219;ge1486aacad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1486aacad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1486aacad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e1486aacad_0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1486aacad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1486aacad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e1486aacad_0_1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1486aacad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1486aacad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e1486aacad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0b2f76858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0b2f76858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f0b2f76858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1486aacad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1486aacad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e1486aacad_0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1486aacad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1486aacad_0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e1486aacad_0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2735a5f9c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2735a5f9c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e2735a5f9c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486aacad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1486aacad_0_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e1486aacad_0_2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1486aacad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1486aacad_0_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e1486aacad_0_2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1486aacad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1486aacad_0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e1486aacad_0_2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1486aacad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1486aacad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e1486aacad_0_2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1486aacad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e1486aaca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The K-Means algorithm selects an appropriate number of clusters.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1486aacad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1486aacad_0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e1486aacad_0_2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1486aacad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1486aacad_0_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e1486aacad_0_2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2addf9ff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2addf9ffa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e2addf9ffa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addf9ff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addf9ffa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e2addf9ffa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2addf9ffa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2addf9ffa_0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e2addf9ffa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2735a5f9c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2735a5f9c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e2735a5f9c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2addf9ff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2addf9ffa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e2addf9ffa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2addf9ffa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2addf9ffa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e2addf9ffa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1486aacad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e1486aacad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K-Means for color quantization maps RGB values to a small set of representative colors.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addf9ffa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addf9ffa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e2addf9ffa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2addf9ffa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2addf9ffa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normal distribution is often attributed to Gauss. While Gauss was one of the greatest mathematicians of all time, making significant contributions in 12 different fields from number theory to geophysics, he wasn’t the first to describe this particular distribution. Actually a number of different mathematicians worked out the idea independently, though perhaps Laplace was the first.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Still, the name Gaussian stuck, so I’ll try to use Gaussian and Normal distribution interchangeably.</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normal distribution is described by 2 parameters, the mean mu and the variance sigma^2 (sigma is called the standard deviation).</a:t>
            </a:r>
            <a:endParaRPr/>
          </a:p>
        </p:txBody>
      </p:sp>
      <p:sp>
        <p:nvSpPr>
          <p:cNvPr id="402" name="Google Shape;402;ge2addf9ffa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2addf9ffa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2addf9ffa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normal distribution has a number of important properties. Perhaps most importantly, it is at the heart of the central limit theorem. This says that you can take any distribution, start taking samples, add them up, and the result will follow a normal distribution.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Try, for example, a uniform distribution over numbers between 0 and 1. Sum 100 samples over and over and draw a histogram of the result. It will look just like your friend Gauss.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If you’ve ever been to the science museum in Boston, there’s a very nice demonstration of the central limit theorem. It’s called the bean machine or a Galton Box after its inventor Sir Francis Galton. The idea is that a ball is dropped into a grid of pins. At each pin, the ball can go left or right with equal probability (a draw from a binomial distribution). As it makes its way to the bottom, it ends up in a bin that represents the sum of these draws. The more balls pass through the machine, the more the resulting distribution resembles the normal distribution.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Another nice property is that the sum of 2 Gaussian random variables is also a Gaussian random variable. This makes a lot of math with Gaussians simple.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Finally, it’s interesting to observe that the negative log of the Gaussian probability function looks like a scaled version of the Euclidean distance.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Remember one problem with nearest neighbors is its dependence on a distance metric, which tends to weight each feature equally. The Gaussian distribution allows us to scale each feature by its own variance.</a:t>
            </a:r>
            <a:endParaRPr/>
          </a:p>
        </p:txBody>
      </p:sp>
      <p:sp>
        <p:nvSpPr>
          <p:cNvPr id="417" name="Google Shape;417;ge2addf9ffa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7282876f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7282876fd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Next let’s look at the 2-dimensional normal probability function. If you’d like, you can think of this as a joint distribution over 2 random variables, one for each dimension.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If the 2 dimensions are correlated -- here, r &gt; 0 -- the function gets a bit complicated. The exponential includes (x1 - mu1)^2, (x2-mu2)^2, and a term for the interaction between x1 and x2.</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the special case where r=0, the joint distribution factors into the product of two 1-dimensional Gaussians.</a:t>
            </a:r>
            <a:endParaRPr/>
          </a:p>
        </p:txBody>
      </p:sp>
      <p:sp>
        <p:nvSpPr>
          <p:cNvPr id="427" name="Google Shape;427;ge7282876fd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7282876f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7282876fd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e7282876fd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7282876f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7282876f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7282876fd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773576c8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773576c8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e773576c80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2735a5f9c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2735a5f9c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e2735a5f9c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2addf9ffa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e2addf9ffa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A 3-D Normal distribution has how many parameters?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9</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773576c8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773576c80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e773576c80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773576c80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773576c80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e773576c80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773576c80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773576c8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e773576c80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773576c80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773576c80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e773576c80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773576c80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e773576c8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Estimating all the parameters of a multivariate Normal via Maximum Likelihood can be done in just 2 passes through the data.</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773576c80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773576c80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e773576c80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773576c80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773576c80_0_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e773576c80_0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773576c80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773576c8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e773576c80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773576c80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773576c80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e773576c80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2735a5f9c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2735a5f9c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e2735a5f9c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773576c80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773576c80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e773576c80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773576c80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773576c80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e773576c80_0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773576c80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e773576c8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A full-covariance GMM in 3 dimensions with 3 components has how many parameters?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30</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773576c80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773576c80_0_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e773576c80_0_1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e773576c80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e773576c80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So mixtures of Gaussians give us lots more modeling power, but the resulting hidden variables make training tricky. What can we do?</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Notice that if we happened to be told the cluster assignment for each data point (as in the picture here), then we know how to estimate the Gaussian parameters. We just use purple points to estimate Gaussian 1 and the yellow points to estimate Gaussian 2.</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Also, notice that if we have 2 parameterized Gaussians, we can pick up a data point, and get the probability that it was generated by Gaussian 1 and the probability that it was generated by Gaussian 2. In this way, we can create a new cluster assignment.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This sounds a lot like k-means. Switch off between assignment and estimating means.</a:t>
            </a:r>
            <a:endParaRPr/>
          </a:p>
        </p:txBody>
      </p:sp>
      <p:sp>
        <p:nvSpPr>
          <p:cNvPr id="593" name="Google Shape;593;ge773576c80_0_1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773576c80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773576c80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e773576c80_0_1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773576c80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e773576c80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e773576c80_0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773576c80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773576c80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Ok, here’s a whole bunch of numbers. The first column is our data.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second column is the posterior probability of the data point given Gaussian #1 and then Gaussian #2.</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third column is the sum of those 2 posteriors, which we use to normalize, to get the fractional counts in column 4: the probability that the data was generated by each Gaussian.</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Note that I’m using the variable “h” to index the Gaussians.</a:t>
            </a:r>
            <a:endParaRPr/>
          </a:p>
        </p:txBody>
      </p:sp>
      <p:sp>
        <p:nvSpPr>
          <p:cNvPr id="621" name="Google Shape;621;ge773576c80_0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773576c80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e773576c80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Now we have fractional counts for each data point -- reflecting our belief about the hidden variables. So we can return to the problem of estimating the Gaussian parameters.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 can use our old familiar maximum likelihood estimators, but with a slight modification. Each point is weighted by its fractional count.</a:t>
            </a:r>
            <a:endParaRPr sz="1100">
              <a:latin typeface="Arial"/>
              <a:ea typeface="Arial"/>
              <a:cs typeface="Arial"/>
              <a:sym typeface="Arial"/>
            </a:endParaRPr>
          </a:p>
        </p:txBody>
      </p:sp>
      <p:sp>
        <p:nvSpPr>
          <p:cNvPr id="628" name="Google Shape;628;ge773576c80_0_1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773576c80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773576c80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Arial"/>
              <a:ea typeface="Arial"/>
              <a:cs typeface="Arial"/>
              <a:sym typeface="Arial"/>
            </a:endParaRPr>
          </a:p>
        </p:txBody>
      </p:sp>
      <p:sp>
        <p:nvSpPr>
          <p:cNvPr id="640" name="Google Shape;640;ge773576c80_0_2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2735a5f9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2735a5f9c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e2735a5f9c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773576c80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773576c80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Take a look at how EM alters the parameters over 10 iterations.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It quickly realizes that the prior probability on Gaussian #1 (on the left) is higher, eventually settling on 0.7 and 0.3 as the mixture weights.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However, the variance of Gaussian #2 (on the right) is a bit trickier. At first, EM prefers a smoother interpretation of the data: 2 broader overlapping distributions.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Eventually, though it converges on a much more peaked interpretation: attributing the data on the left mostly to Gaussian #1 and the data on the right mostly to Gaussian #1.</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This is a general property of mixture models. The maximum likelihood parameters tend to be peaked rather than smooth. Afterall, remember that the generative process involves first picking a component and then sampling from its distribution.</a:t>
            </a:r>
            <a:endParaRPr/>
          </a:p>
        </p:txBody>
      </p:sp>
      <p:sp>
        <p:nvSpPr>
          <p:cNvPr id="651" name="Google Shape;651;ge773576c80_0_2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773576c80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e773576c80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The EM algorithm with soft assignment means that every data point is assigned a single Gaussian component in each Expectation step.</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False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ec0523578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ec05235780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ec05235780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c0523578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c05235780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ec05235780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c0523578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ec05235780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ec05235780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c05235780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ec05235780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ec05235780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ec05235780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ec05235780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ec05235780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c05235780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c05235780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ec05235780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c05235780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ec0523578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ec05235780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ec0523578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ec0523578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ec05235780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735a5f9c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735a5f9c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e2735a5f9c_0_1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c05235780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ec05235780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ec05235780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0b2f768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f0b2f768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f0b2f7685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c0523578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c0523578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 [True/False] The SVD can be used to approximately reconstruct a data matrix M from a small set of (transformed)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True</a:t>
            </a:r>
            <a:endParaRPr/>
          </a:p>
        </p:txBody>
      </p:sp>
      <p:sp>
        <p:nvSpPr>
          <p:cNvPr id="754" name="Google Shape;754;gec0523578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07e85503b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e07e85503b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If vectors A and B have unit length, their dot product is the angle between them.</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7175"/>
            <a:ext cx="8229600" cy="577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1" name="Google Shape;21;p4"/>
          <p:cNvCxnSpPr/>
          <p:nvPr/>
        </p:nvCxnSpPr>
        <p:spPr>
          <a:xfrm>
            <a:off x="457200" y="837009"/>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hyperlink" Target="https://www.chegg.com/homework-help/questions-and-answers/galton-board-galton-board-designed-ball-falls-vertex-one-hexagons-equally-likely-fall-left-q56079029" TargetMode="External"/><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38.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youtube.com/watch?v=ddw-GZZrdBY" TargetMode="External"/><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hyperlink" Target="https://www.ee.columbia.edu/~stanchen/spring16/e6870/slides/lecture3.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57.png"/><Relationship Id="rId7"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hyperlink" Target="https://towardsdatascience.com/an-introduction-to-t-sne-with-python-example-5a3a293108d1"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1"/>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Unsupervised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Agglomerative Clustering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City Distances</a:t>
            </a:r>
            <a:endParaRPr/>
          </a:p>
        </p:txBody>
      </p:sp>
      <p:graphicFrame>
        <p:nvGraphicFramePr>
          <p:cNvPr id="129" name="Google Shape;129;p21"/>
          <p:cNvGraphicFramePr/>
          <p:nvPr/>
        </p:nvGraphicFramePr>
        <p:xfrm>
          <a:off x="1524000" y="1371600"/>
          <a:ext cx="3000000" cy="3000000"/>
        </p:xfrm>
        <a:graphic>
          <a:graphicData uri="http://schemas.openxmlformats.org/drawingml/2006/table">
            <a:tbl>
              <a:tblPr>
                <a:noFill/>
                <a:tableStyleId>{A966BB85-2F48-4AD3-8B4F-B702376F7523}</a:tableStyleId>
              </a:tblPr>
              <a:tblGrid>
                <a:gridCol w="894400"/>
                <a:gridCol w="894400"/>
                <a:gridCol w="894400"/>
                <a:gridCol w="894400"/>
                <a:gridCol w="894400"/>
                <a:gridCol w="894400"/>
                <a:gridCol w="894400"/>
                <a:gridCol w="894400"/>
              </a:tblGrid>
              <a:tr h="31835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Montreal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New York</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3851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10345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3456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Montreal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10345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330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8199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5620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New York</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3851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3456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330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5620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8199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Agglomerative Clustering</a:t>
            </a:r>
            <a:endParaRPr/>
          </a:p>
        </p:txBody>
      </p:sp>
      <p:sp>
        <p:nvSpPr>
          <p:cNvPr id="136" name="Google Shape;136;p22"/>
          <p:cNvSpPr txBox="1"/>
          <p:nvPr>
            <p:ph idx="1" type="body"/>
          </p:nvPr>
        </p:nvSpPr>
        <p:spPr>
          <a:xfrm>
            <a:off x="0" y="1200150"/>
            <a:ext cx="4384500" cy="33945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600"/>
              </a:spcBef>
              <a:spcAft>
                <a:spcPts val="0"/>
              </a:spcAft>
              <a:buSzPts val="2200"/>
              <a:buChar char="•"/>
            </a:pPr>
            <a:r>
              <a:rPr lang="en-US" sz="2200"/>
              <a:t>Create a tree from distance measurements</a:t>
            </a:r>
            <a:endParaRPr sz="2200"/>
          </a:p>
          <a:p>
            <a:pPr indent="-368300" lvl="1" marL="914400" rtl="0" algn="l">
              <a:lnSpc>
                <a:spcPct val="100000"/>
              </a:lnSpc>
              <a:spcBef>
                <a:spcPts val="600"/>
              </a:spcBef>
              <a:spcAft>
                <a:spcPts val="0"/>
              </a:spcAft>
              <a:buSzPts val="2200"/>
              <a:buChar char="•"/>
            </a:pPr>
            <a:r>
              <a:rPr lang="en-US" sz="2200"/>
              <a:t>Leaves are items</a:t>
            </a:r>
            <a:endParaRPr sz="2200"/>
          </a:p>
          <a:p>
            <a:pPr indent="-368300" lvl="1" marL="914400" rtl="0" algn="l">
              <a:lnSpc>
                <a:spcPct val="100000"/>
              </a:lnSpc>
              <a:spcBef>
                <a:spcPts val="600"/>
              </a:spcBef>
              <a:spcAft>
                <a:spcPts val="0"/>
              </a:spcAft>
              <a:buSzPts val="2200"/>
              <a:buChar char="•"/>
            </a:pPr>
            <a:r>
              <a:rPr lang="en-US" sz="2200"/>
              <a:t>Nodes are clusters</a:t>
            </a:r>
            <a:endParaRPr sz="2200"/>
          </a:p>
          <a:p>
            <a:pPr indent="-368300" lvl="1" marL="914400" rtl="0" algn="l">
              <a:lnSpc>
                <a:spcPct val="100000"/>
              </a:lnSpc>
              <a:spcBef>
                <a:spcPts val="600"/>
              </a:spcBef>
              <a:spcAft>
                <a:spcPts val="0"/>
              </a:spcAft>
              <a:buSzPts val="2200"/>
              <a:buChar char="•"/>
            </a:pPr>
            <a:r>
              <a:rPr lang="en-US" sz="2200"/>
              <a:t>Root contains all items</a:t>
            </a:r>
            <a:endParaRPr sz="2200"/>
          </a:p>
          <a:p>
            <a:pPr indent="0" lvl="0" marL="0" rtl="0" algn="l">
              <a:lnSpc>
                <a:spcPct val="100000"/>
              </a:lnSpc>
              <a:spcBef>
                <a:spcPts val="600"/>
              </a:spcBef>
              <a:spcAft>
                <a:spcPts val="15"/>
              </a:spcAft>
              <a:buNone/>
            </a:pPr>
            <a:r>
              <a:t/>
            </a:r>
            <a:endParaRPr sz="2200"/>
          </a:p>
        </p:txBody>
      </p:sp>
      <p:pic>
        <p:nvPicPr>
          <p:cNvPr id="137" name="Google Shape;137;p22"/>
          <p:cNvPicPr preferRelativeResize="0"/>
          <p:nvPr/>
        </p:nvPicPr>
        <p:blipFill>
          <a:blip r:embed="rId3">
            <a:alphaModFix/>
          </a:blip>
          <a:stretch>
            <a:fillRect/>
          </a:stretch>
        </p:blipFill>
        <p:spPr>
          <a:xfrm>
            <a:off x="4460700" y="1414275"/>
            <a:ext cx="4509375" cy="284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Agglomerative Clustering</a:t>
            </a:r>
            <a:endParaRPr/>
          </a:p>
        </p:txBody>
      </p:sp>
      <p:sp>
        <p:nvSpPr>
          <p:cNvPr id="144" name="Google Shape;144;p23"/>
          <p:cNvSpPr txBox="1"/>
          <p:nvPr>
            <p:ph idx="1" type="body"/>
          </p:nvPr>
        </p:nvSpPr>
        <p:spPr>
          <a:xfrm>
            <a:off x="0" y="1200150"/>
            <a:ext cx="4384500" cy="33945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600"/>
              </a:spcBef>
              <a:spcAft>
                <a:spcPts val="0"/>
              </a:spcAft>
              <a:buSzPts val="2200"/>
              <a:buChar char="•"/>
            </a:pPr>
            <a:r>
              <a:rPr lang="en-US" sz="2200"/>
              <a:t>Distance between clusters:</a:t>
            </a:r>
            <a:endParaRPr sz="2200"/>
          </a:p>
          <a:p>
            <a:pPr indent="-368300" lvl="1" marL="914400" rtl="0" algn="l">
              <a:lnSpc>
                <a:spcPct val="100000"/>
              </a:lnSpc>
              <a:spcBef>
                <a:spcPts val="600"/>
              </a:spcBef>
              <a:spcAft>
                <a:spcPts val="0"/>
              </a:spcAft>
              <a:buSzPts val="2200"/>
              <a:buChar char="•"/>
            </a:pPr>
            <a:r>
              <a:rPr lang="en-US" sz="2200"/>
              <a:t>Min (</a:t>
            </a:r>
            <a:r>
              <a:rPr i="1" lang="en-US" sz="2200"/>
              <a:t>single linkage</a:t>
            </a:r>
            <a:r>
              <a:rPr lang="en-US" sz="2200"/>
              <a:t>)</a:t>
            </a:r>
            <a:endParaRPr sz="2200"/>
          </a:p>
          <a:p>
            <a:pPr indent="-368300" lvl="1" marL="914400" rtl="0" algn="l">
              <a:lnSpc>
                <a:spcPct val="100000"/>
              </a:lnSpc>
              <a:spcBef>
                <a:spcPts val="600"/>
              </a:spcBef>
              <a:spcAft>
                <a:spcPts val="0"/>
              </a:spcAft>
              <a:buSzPts val="2200"/>
              <a:buChar char="•"/>
            </a:pPr>
            <a:r>
              <a:rPr lang="en-US" sz="2200"/>
              <a:t>Max (</a:t>
            </a:r>
            <a:r>
              <a:rPr i="1" lang="en-US" sz="2200"/>
              <a:t>complete linkage</a:t>
            </a:r>
            <a:r>
              <a:rPr lang="en-US" sz="2200"/>
              <a:t>)</a:t>
            </a:r>
            <a:endParaRPr sz="2200"/>
          </a:p>
          <a:p>
            <a:pPr indent="-368300" lvl="1" marL="914400" rtl="0" algn="l">
              <a:lnSpc>
                <a:spcPct val="100000"/>
              </a:lnSpc>
              <a:spcBef>
                <a:spcPts val="600"/>
              </a:spcBef>
              <a:spcAft>
                <a:spcPts val="15"/>
              </a:spcAft>
              <a:buSzPts val="2200"/>
              <a:buChar char="•"/>
            </a:pPr>
            <a:r>
              <a:rPr lang="en-US" sz="2200"/>
              <a:t>Average</a:t>
            </a:r>
            <a:endParaRPr sz="2200"/>
          </a:p>
        </p:txBody>
      </p:sp>
      <p:pic>
        <p:nvPicPr>
          <p:cNvPr id="145" name="Google Shape;145;p23"/>
          <p:cNvPicPr preferRelativeResize="0"/>
          <p:nvPr/>
        </p:nvPicPr>
        <p:blipFill>
          <a:blip r:embed="rId3">
            <a:alphaModFix/>
          </a:blip>
          <a:stretch>
            <a:fillRect/>
          </a:stretch>
        </p:blipFill>
        <p:spPr>
          <a:xfrm>
            <a:off x="4460700" y="1414275"/>
            <a:ext cx="4509375" cy="284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a:t>
            </a:r>
            <a:r>
              <a:rPr lang="en-US"/>
              <a:t>City Distances</a:t>
            </a:r>
            <a:endParaRPr/>
          </a:p>
        </p:txBody>
      </p:sp>
      <p:graphicFrame>
        <p:nvGraphicFramePr>
          <p:cNvPr id="152" name="Google Shape;152;p24"/>
          <p:cNvGraphicFramePr/>
          <p:nvPr/>
        </p:nvGraphicFramePr>
        <p:xfrm>
          <a:off x="1219200" y="1066800"/>
          <a:ext cx="3000000" cy="3000000"/>
        </p:xfrm>
        <a:graphic>
          <a:graphicData uri="http://schemas.openxmlformats.org/drawingml/2006/table">
            <a:tbl>
              <a:tblPr>
                <a:noFill/>
                <a:tableStyleId>{A966BB85-2F48-4AD3-8B4F-B702376F7523}</a:tableStyleId>
              </a:tblPr>
              <a:tblGrid>
                <a:gridCol w="894400"/>
                <a:gridCol w="894400"/>
                <a:gridCol w="894400"/>
                <a:gridCol w="894400"/>
                <a:gridCol w="894400"/>
                <a:gridCol w="894400"/>
                <a:gridCol w="894400"/>
                <a:gridCol w="894400"/>
              </a:tblGrid>
              <a:tr h="31835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Montreal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New York</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3851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10345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3456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Montreal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10345</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330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8199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5620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New York</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3851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3456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330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5620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8199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53" name="Google Shape;153;p24"/>
          <p:cNvSpPr txBox="1"/>
          <p:nvPr/>
        </p:nvSpPr>
        <p:spPr>
          <a:xfrm>
            <a:off x="350775" y="3494025"/>
            <a:ext cx="6789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t>Merge closest items: (Montreal, New York)</a:t>
            </a:r>
            <a:endParaRPr sz="2000"/>
          </a:p>
        </p:txBody>
      </p:sp>
      <p:pic>
        <p:nvPicPr>
          <p:cNvPr id="154" name="Google Shape;154;p24"/>
          <p:cNvPicPr preferRelativeResize="0"/>
          <p:nvPr/>
        </p:nvPicPr>
        <p:blipFill>
          <a:blip r:embed="rId3">
            <a:alphaModFix/>
          </a:blip>
          <a:stretch>
            <a:fillRect/>
          </a:stretch>
        </p:blipFill>
        <p:spPr>
          <a:xfrm>
            <a:off x="6276650" y="3375842"/>
            <a:ext cx="2787700" cy="1654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City Distances</a:t>
            </a:r>
            <a:endParaRPr/>
          </a:p>
        </p:txBody>
      </p:sp>
      <p:graphicFrame>
        <p:nvGraphicFramePr>
          <p:cNvPr id="161" name="Google Shape;161;p25"/>
          <p:cNvGraphicFramePr/>
          <p:nvPr/>
        </p:nvGraphicFramePr>
        <p:xfrm>
          <a:off x="1219200" y="1066800"/>
          <a:ext cx="3000000" cy="3000000"/>
        </p:xfrm>
        <a:graphic>
          <a:graphicData uri="http://schemas.openxmlformats.org/drawingml/2006/table">
            <a:tbl>
              <a:tblPr>
                <a:noFill/>
                <a:tableStyleId>{A966BB85-2F48-4AD3-8B4F-B702376F7523}</a:tableStyleId>
              </a:tblPr>
              <a:tblGrid>
                <a:gridCol w="881600"/>
                <a:gridCol w="881600"/>
                <a:gridCol w="881600"/>
                <a:gridCol w="881600"/>
                <a:gridCol w="881600"/>
                <a:gridCol w="881600"/>
                <a:gridCol w="881600"/>
              </a:tblGrid>
              <a:tr h="31835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Mnt/NY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Mnt/NY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Frankfurt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3640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8277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London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1557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9776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62" name="Google Shape;162;p25"/>
          <p:cNvSpPr txBox="1"/>
          <p:nvPr/>
        </p:nvSpPr>
        <p:spPr>
          <a:xfrm>
            <a:off x="350775" y="3494025"/>
            <a:ext cx="6789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t>Merge closest items: (Frankfurt, London)</a:t>
            </a:r>
            <a:endParaRPr sz="2000"/>
          </a:p>
        </p:txBody>
      </p:sp>
      <p:pic>
        <p:nvPicPr>
          <p:cNvPr id="163" name="Google Shape;163;p25"/>
          <p:cNvPicPr preferRelativeResize="0"/>
          <p:nvPr/>
        </p:nvPicPr>
        <p:blipFill>
          <a:blip r:embed="rId3">
            <a:alphaModFix/>
          </a:blip>
          <a:stretch>
            <a:fillRect/>
          </a:stretch>
        </p:blipFill>
        <p:spPr>
          <a:xfrm>
            <a:off x="6276650" y="3375842"/>
            <a:ext cx="2787700" cy="1654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City Distances</a:t>
            </a:r>
            <a:endParaRPr/>
          </a:p>
        </p:txBody>
      </p:sp>
      <p:graphicFrame>
        <p:nvGraphicFramePr>
          <p:cNvPr id="170" name="Google Shape;170;p26"/>
          <p:cNvGraphicFramePr/>
          <p:nvPr/>
        </p:nvGraphicFramePr>
        <p:xfrm>
          <a:off x="1219200" y="1066800"/>
          <a:ext cx="3000000" cy="3000000"/>
        </p:xfrm>
        <a:graphic>
          <a:graphicData uri="http://schemas.openxmlformats.org/drawingml/2006/table">
            <a:tbl>
              <a:tblPr>
                <a:noFill/>
                <a:tableStyleId>{A966BB85-2F48-4AD3-8B4F-B702376F7523}</a:tableStyleId>
              </a:tblPr>
              <a:tblGrid>
                <a:gridCol w="955325"/>
                <a:gridCol w="955325"/>
                <a:gridCol w="955325"/>
                <a:gridCol w="955325"/>
                <a:gridCol w="955325"/>
                <a:gridCol w="955325"/>
              </a:tblGrid>
              <a:tr h="31835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Frt/Lnd</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Mnt/NY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Frt/Lnd</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Mnt/NY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3251</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Hong Kong</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8252</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10279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Moscow</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1253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5259</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6063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65300">
                <a:tc>
                  <a:txBody>
                    <a:bodyPr/>
                    <a:lstStyle/>
                    <a:p>
                      <a:pPr indent="0" lvl="0" marL="0" rtl="0" algn="l">
                        <a:lnSpc>
                          <a:spcPct val="115000"/>
                        </a:lnSpc>
                        <a:spcBef>
                          <a:spcPts val="0"/>
                        </a:spcBef>
                        <a:spcAft>
                          <a:spcPts val="0"/>
                        </a:spcAft>
                        <a:buNone/>
                      </a:pPr>
                      <a:r>
                        <a:rPr b="1" lang="en-US" sz="1200"/>
                        <a:t>Tokyo</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9536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8133</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1788</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4667</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200"/>
                        <a:t>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71" name="Google Shape;171;p26"/>
          <p:cNvSpPr txBox="1"/>
          <p:nvPr/>
        </p:nvSpPr>
        <p:spPr>
          <a:xfrm>
            <a:off x="350775" y="3494025"/>
            <a:ext cx="6789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000"/>
              <a:t>Merge closest items: (Frankfurt/London, Moscow)</a:t>
            </a:r>
            <a:endParaRPr sz="2000"/>
          </a:p>
        </p:txBody>
      </p:sp>
      <p:pic>
        <p:nvPicPr>
          <p:cNvPr id="172" name="Google Shape;172;p26"/>
          <p:cNvPicPr preferRelativeResize="0"/>
          <p:nvPr/>
        </p:nvPicPr>
        <p:blipFill>
          <a:blip r:embed="rId3">
            <a:alphaModFix/>
          </a:blip>
          <a:stretch>
            <a:fillRect/>
          </a:stretch>
        </p:blipFill>
        <p:spPr>
          <a:xfrm>
            <a:off x="6276650" y="3375842"/>
            <a:ext cx="2787700" cy="1654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Comparing Linkage Functions</a:t>
            </a:r>
            <a:endParaRPr/>
          </a:p>
        </p:txBody>
      </p:sp>
      <p:pic>
        <p:nvPicPr>
          <p:cNvPr id="179" name="Google Shape;179;p27"/>
          <p:cNvPicPr preferRelativeResize="0"/>
          <p:nvPr/>
        </p:nvPicPr>
        <p:blipFill>
          <a:blip r:embed="rId3">
            <a:alphaModFix/>
          </a:blip>
          <a:stretch>
            <a:fillRect/>
          </a:stretch>
        </p:blipFill>
        <p:spPr>
          <a:xfrm>
            <a:off x="152400" y="957075"/>
            <a:ext cx="5069306" cy="4034025"/>
          </a:xfrm>
          <a:prstGeom prst="rect">
            <a:avLst/>
          </a:prstGeom>
          <a:noFill/>
          <a:ln>
            <a:noFill/>
          </a:ln>
        </p:spPr>
      </p:pic>
      <p:sp>
        <p:nvSpPr>
          <p:cNvPr id="180" name="Google Shape;180;p27"/>
          <p:cNvSpPr txBox="1"/>
          <p:nvPr>
            <p:ph idx="1" type="body"/>
          </p:nvPr>
        </p:nvSpPr>
        <p:spPr>
          <a:xfrm>
            <a:off x="5333350" y="1352550"/>
            <a:ext cx="3699600" cy="33945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SzPts val="1800"/>
              <a:buChar char="•"/>
            </a:pPr>
            <a:r>
              <a:rPr lang="en-US" sz="1800"/>
              <a:t>Single: </a:t>
            </a:r>
            <a:r>
              <a:rPr i="1" lang="en-US" sz="1800"/>
              <a:t>chaining</a:t>
            </a:r>
            <a:r>
              <a:rPr lang="en-US" sz="1800"/>
              <a:t> behavior</a:t>
            </a:r>
            <a:endParaRPr sz="1800"/>
          </a:p>
          <a:p>
            <a:pPr indent="-342900" lvl="0" marL="457200" rtl="0" algn="l">
              <a:lnSpc>
                <a:spcPct val="100000"/>
              </a:lnSpc>
              <a:spcBef>
                <a:spcPts val="600"/>
              </a:spcBef>
              <a:spcAft>
                <a:spcPts val="0"/>
              </a:spcAft>
              <a:buSzPts val="1800"/>
              <a:buChar char="•"/>
            </a:pPr>
            <a:r>
              <a:rPr lang="en-US" sz="1800"/>
              <a:t>Complete: </a:t>
            </a:r>
            <a:r>
              <a:rPr i="1" lang="en-US" sz="1800"/>
              <a:t>crowding</a:t>
            </a:r>
            <a:r>
              <a:rPr lang="en-US" sz="1800"/>
              <a:t> behavior</a:t>
            </a:r>
            <a:endParaRPr sz="1800"/>
          </a:p>
          <a:p>
            <a:pPr indent="-342900" lvl="0" marL="457200" rtl="0" algn="l">
              <a:lnSpc>
                <a:spcPct val="100000"/>
              </a:lnSpc>
              <a:spcBef>
                <a:spcPts val="600"/>
              </a:spcBef>
              <a:spcAft>
                <a:spcPts val="15"/>
              </a:spcAft>
              <a:buSzPts val="1800"/>
              <a:buChar char="•"/>
            </a:pPr>
            <a:r>
              <a:rPr lang="en-US" sz="1800"/>
              <a:t>Average: more balance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Agglomerative Clustering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K-Means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Distances Review</a:t>
            </a:r>
            <a:endParaRPr/>
          </a:p>
        </p:txBody>
      </p:sp>
      <p:pic>
        <p:nvPicPr>
          <p:cNvPr id="60" name="Google Shape;60;p12"/>
          <p:cNvPicPr preferRelativeResize="0"/>
          <p:nvPr/>
        </p:nvPicPr>
        <p:blipFill>
          <a:blip r:embed="rId3">
            <a:alphaModFix/>
          </a:blip>
          <a:stretch>
            <a:fillRect/>
          </a:stretch>
        </p:blipFill>
        <p:spPr>
          <a:xfrm>
            <a:off x="451800" y="965650"/>
            <a:ext cx="2907500" cy="1549325"/>
          </a:xfrm>
          <a:prstGeom prst="rect">
            <a:avLst/>
          </a:prstGeom>
          <a:noFill/>
          <a:ln>
            <a:noFill/>
          </a:ln>
        </p:spPr>
      </p:pic>
      <p:pic>
        <p:nvPicPr>
          <p:cNvPr id="61" name="Google Shape;61;p12"/>
          <p:cNvPicPr preferRelativeResize="0"/>
          <p:nvPr/>
        </p:nvPicPr>
        <p:blipFill>
          <a:blip r:embed="rId4">
            <a:alphaModFix/>
          </a:blip>
          <a:stretch>
            <a:fillRect/>
          </a:stretch>
        </p:blipFill>
        <p:spPr>
          <a:xfrm>
            <a:off x="4114800" y="2389926"/>
            <a:ext cx="2752725" cy="955499"/>
          </a:xfrm>
          <a:prstGeom prst="rect">
            <a:avLst/>
          </a:prstGeom>
          <a:noFill/>
          <a:ln>
            <a:noFill/>
          </a:ln>
        </p:spPr>
      </p:pic>
      <p:pic>
        <p:nvPicPr>
          <p:cNvPr id="62" name="Google Shape;62;p12"/>
          <p:cNvPicPr preferRelativeResize="0"/>
          <p:nvPr/>
        </p:nvPicPr>
        <p:blipFill>
          <a:blip r:embed="rId5">
            <a:alphaModFix/>
          </a:blip>
          <a:stretch>
            <a:fillRect/>
          </a:stretch>
        </p:blipFill>
        <p:spPr>
          <a:xfrm>
            <a:off x="4466214" y="1098400"/>
            <a:ext cx="1863225" cy="955500"/>
          </a:xfrm>
          <a:prstGeom prst="rect">
            <a:avLst/>
          </a:prstGeom>
          <a:noFill/>
          <a:ln>
            <a:noFill/>
          </a:ln>
        </p:spPr>
      </p:pic>
      <p:pic>
        <p:nvPicPr>
          <p:cNvPr id="63" name="Google Shape;63;p12"/>
          <p:cNvPicPr preferRelativeResize="0"/>
          <p:nvPr/>
        </p:nvPicPr>
        <p:blipFill>
          <a:blip r:embed="rId6">
            <a:alphaModFix/>
          </a:blip>
          <a:stretch>
            <a:fillRect/>
          </a:stretch>
        </p:blipFill>
        <p:spPr>
          <a:xfrm>
            <a:off x="4349900" y="3733800"/>
            <a:ext cx="3799551" cy="76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Partitioning</a:t>
            </a:r>
            <a:endParaRPr/>
          </a:p>
        </p:txBody>
      </p:sp>
      <p:sp>
        <p:nvSpPr>
          <p:cNvPr id="198" name="Google Shape;198;p30"/>
          <p:cNvSpPr txBox="1"/>
          <p:nvPr>
            <p:ph idx="1" type="body"/>
          </p:nvPr>
        </p:nvSpPr>
        <p:spPr>
          <a:xfrm>
            <a:off x="457200" y="1200150"/>
            <a:ext cx="37206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Hierarchical clustering</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US" sz="2400"/>
              <a:t>Partitioning</a:t>
            </a:r>
            <a:endParaRPr sz="2400"/>
          </a:p>
        </p:txBody>
      </p:sp>
      <p:pic>
        <p:nvPicPr>
          <p:cNvPr id="199" name="Google Shape;199;p30"/>
          <p:cNvPicPr preferRelativeResize="0"/>
          <p:nvPr/>
        </p:nvPicPr>
        <p:blipFill>
          <a:blip r:embed="rId3">
            <a:alphaModFix/>
          </a:blip>
          <a:stretch>
            <a:fillRect/>
          </a:stretch>
        </p:blipFill>
        <p:spPr>
          <a:xfrm>
            <a:off x="4406400" y="1338075"/>
            <a:ext cx="4564925" cy="320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1"/>
          <p:cNvPicPr preferRelativeResize="0"/>
          <p:nvPr/>
        </p:nvPicPr>
        <p:blipFill>
          <a:blip r:embed="rId3">
            <a:alphaModFix/>
          </a:blip>
          <a:stretch>
            <a:fillRect/>
          </a:stretch>
        </p:blipFill>
        <p:spPr>
          <a:xfrm>
            <a:off x="4406402" y="1338075"/>
            <a:ext cx="4564925" cy="3201083"/>
          </a:xfrm>
          <a:prstGeom prst="rect">
            <a:avLst/>
          </a:prstGeom>
          <a:noFill/>
          <a:ln>
            <a:noFill/>
          </a:ln>
        </p:spPr>
      </p:pic>
      <p:sp>
        <p:nvSpPr>
          <p:cNvPr id="206" name="Google Shape;206;p3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Partitioning</a:t>
            </a:r>
            <a:endParaRPr/>
          </a:p>
        </p:txBody>
      </p:sp>
      <p:sp>
        <p:nvSpPr>
          <p:cNvPr id="207" name="Google Shape;207;p31"/>
          <p:cNvSpPr txBox="1"/>
          <p:nvPr>
            <p:ph idx="1" type="body"/>
          </p:nvPr>
        </p:nvSpPr>
        <p:spPr>
          <a:xfrm>
            <a:off x="457200" y="1200150"/>
            <a:ext cx="37206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Hierarchical clustering</a:t>
            </a:r>
            <a:endParaRPr sz="2400"/>
          </a:p>
          <a:p>
            <a:pPr indent="0" lvl="0" marL="0" rtl="0" algn="l">
              <a:spcBef>
                <a:spcPts val="600"/>
              </a:spcBef>
              <a:spcAft>
                <a:spcPts val="0"/>
              </a:spcAft>
              <a:buNone/>
            </a:pPr>
            <a:r>
              <a:t/>
            </a:r>
            <a:endParaRPr sz="2400"/>
          </a:p>
          <a:p>
            <a:pPr indent="-381000" lvl="0" marL="457200" rtl="0" algn="l">
              <a:lnSpc>
                <a:spcPct val="115000"/>
              </a:lnSpc>
              <a:spcBef>
                <a:spcPts val="600"/>
              </a:spcBef>
              <a:spcAft>
                <a:spcPts val="0"/>
              </a:spcAft>
              <a:buSzPts val="2400"/>
              <a:buChar char="•"/>
            </a:pPr>
            <a:r>
              <a:rPr lang="en-US" sz="2400"/>
              <a:t>Partitioning</a:t>
            </a:r>
            <a:endParaRPr sz="2400"/>
          </a:p>
          <a:p>
            <a:pPr indent="-381000" lvl="1" marL="914400" rtl="0" algn="l">
              <a:spcBef>
                <a:spcPts val="0"/>
              </a:spcBef>
              <a:spcAft>
                <a:spcPts val="0"/>
              </a:spcAft>
              <a:buSzPts val="2400"/>
              <a:buChar char="•"/>
            </a:pPr>
            <a:r>
              <a:rPr lang="en-US" sz="2400"/>
              <a:t>Assignment of items to clusters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4406402" y="1338075"/>
            <a:ext cx="4564925" cy="3201083"/>
          </a:xfrm>
          <a:prstGeom prst="rect">
            <a:avLst/>
          </a:prstGeom>
          <a:noFill/>
          <a:ln>
            <a:noFill/>
          </a:ln>
        </p:spPr>
      </p:pic>
      <p:sp>
        <p:nvSpPr>
          <p:cNvPr id="214" name="Google Shape;214;p3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Partitioning</a:t>
            </a:r>
            <a:endParaRPr/>
          </a:p>
        </p:txBody>
      </p:sp>
      <p:sp>
        <p:nvSpPr>
          <p:cNvPr id="215" name="Google Shape;215;p32"/>
          <p:cNvSpPr txBox="1"/>
          <p:nvPr>
            <p:ph idx="1" type="body"/>
          </p:nvPr>
        </p:nvSpPr>
        <p:spPr>
          <a:xfrm>
            <a:off x="457200" y="1200150"/>
            <a:ext cx="37206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Hierarchical clustering</a:t>
            </a:r>
            <a:endParaRPr sz="2400"/>
          </a:p>
          <a:p>
            <a:pPr indent="0" lvl="0" marL="0" rtl="0" algn="l">
              <a:spcBef>
                <a:spcPts val="600"/>
              </a:spcBef>
              <a:spcAft>
                <a:spcPts val="0"/>
              </a:spcAft>
              <a:buNone/>
            </a:pPr>
            <a:r>
              <a:t/>
            </a:r>
            <a:endParaRPr sz="2400"/>
          </a:p>
          <a:p>
            <a:pPr indent="-381000" lvl="0" marL="457200" rtl="0" algn="l">
              <a:lnSpc>
                <a:spcPct val="115000"/>
              </a:lnSpc>
              <a:spcBef>
                <a:spcPts val="600"/>
              </a:spcBef>
              <a:spcAft>
                <a:spcPts val="0"/>
              </a:spcAft>
              <a:buSzPts val="2400"/>
              <a:buChar char="•"/>
            </a:pPr>
            <a:r>
              <a:rPr lang="en-US" sz="2400"/>
              <a:t>Partitioning</a:t>
            </a:r>
            <a:endParaRPr sz="2400"/>
          </a:p>
          <a:p>
            <a:pPr indent="-381000" lvl="1" marL="914400" rtl="0" algn="l">
              <a:spcBef>
                <a:spcPts val="0"/>
              </a:spcBef>
              <a:spcAft>
                <a:spcPts val="0"/>
              </a:spcAft>
              <a:buSzPts val="2400"/>
              <a:buChar char="•"/>
            </a:pPr>
            <a:r>
              <a:rPr lang="en-US" sz="2400"/>
              <a:t>Assignment of items to clusters</a:t>
            </a:r>
            <a:endParaRPr sz="2400"/>
          </a:p>
          <a:p>
            <a:pPr indent="-381000" lvl="1" marL="914400" rtl="0" algn="l">
              <a:spcBef>
                <a:spcPts val="1000"/>
              </a:spcBef>
              <a:spcAft>
                <a:spcPts val="0"/>
              </a:spcAft>
              <a:buSzPts val="2400"/>
              <a:buChar char="•"/>
            </a:pPr>
            <a:r>
              <a:rPr lang="en-US" sz="2400"/>
              <a:t>Given some fixed number of clusters</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Quantifying Clusters</a:t>
            </a:r>
            <a:endParaRPr/>
          </a:p>
        </p:txBody>
      </p:sp>
      <p:pic>
        <p:nvPicPr>
          <p:cNvPr id="222" name="Google Shape;222;p33"/>
          <p:cNvPicPr preferRelativeResize="0"/>
          <p:nvPr/>
        </p:nvPicPr>
        <p:blipFill>
          <a:blip r:embed="rId3">
            <a:alphaModFix/>
          </a:blip>
          <a:stretch>
            <a:fillRect/>
          </a:stretch>
        </p:blipFill>
        <p:spPr>
          <a:xfrm>
            <a:off x="406381" y="1185675"/>
            <a:ext cx="3799375" cy="409164"/>
          </a:xfrm>
          <a:prstGeom prst="rect">
            <a:avLst/>
          </a:prstGeom>
          <a:noFill/>
          <a:ln>
            <a:noFill/>
          </a:ln>
        </p:spPr>
      </p:pic>
      <p:sp>
        <p:nvSpPr>
          <p:cNvPr id="223" name="Google Shape;223;p33"/>
          <p:cNvSpPr txBox="1"/>
          <p:nvPr/>
        </p:nvSpPr>
        <p:spPr>
          <a:xfrm>
            <a:off x="5071250" y="1022800"/>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Assignment of items to K clusters</a:t>
            </a:r>
            <a:endParaRPr sz="2000"/>
          </a:p>
        </p:txBody>
      </p:sp>
      <p:pic>
        <p:nvPicPr>
          <p:cNvPr id="224" name="Google Shape;224;p33"/>
          <p:cNvPicPr preferRelativeResize="0"/>
          <p:nvPr/>
        </p:nvPicPr>
        <p:blipFill>
          <a:blip r:embed="rId4">
            <a:alphaModFix/>
          </a:blip>
          <a:stretch>
            <a:fillRect/>
          </a:stretch>
        </p:blipFill>
        <p:spPr>
          <a:xfrm>
            <a:off x="6751901" y="3427373"/>
            <a:ext cx="2352675" cy="16497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Quantifying Clusters</a:t>
            </a:r>
            <a:endParaRPr/>
          </a:p>
        </p:txBody>
      </p:sp>
      <p:pic>
        <p:nvPicPr>
          <p:cNvPr id="231" name="Google Shape;231;p34"/>
          <p:cNvPicPr preferRelativeResize="0"/>
          <p:nvPr/>
        </p:nvPicPr>
        <p:blipFill>
          <a:blip r:embed="rId3">
            <a:alphaModFix/>
          </a:blip>
          <a:stretch>
            <a:fillRect/>
          </a:stretch>
        </p:blipFill>
        <p:spPr>
          <a:xfrm>
            <a:off x="406381" y="1185675"/>
            <a:ext cx="3799375" cy="409164"/>
          </a:xfrm>
          <a:prstGeom prst="rect">
            <a:avLst/>
          </a:prstGeom>
          <a:noFill/>
          <a:ln>
            <a:noFill/>
          </a:ln>
        </p:spPr>
      </p:pic>
      <p:pic>
        <p:nvPicPr>
          <p:cNvPr id="232" name="Google Shape;232;p34"/>
          <p:cNvPicPr preferRelativeResize="0"/>
          <p:nvPr/>
        </p:nvPicPr>
        <p:blipFill>
          <a:blip r:embed="rId4">
            <a:alphaModFix/>
          </a:blip>
          <a:stretch>
            <a:fillRect/>
          </a:stretch>
        </p:blipFill>
        <p:spPr>
          <a:xfrm>
            <a:off x="640188" y="2081947"/>
            <a:ext cx="2352690" cy="365325"/>
          </a:xfrm>
          <a:prstGeom prst="rect">
            <a:avLst/>
          </a:prstGeom>
          <a:noFill/>
          <a:ln>
            <a:noFill/>
          </a:ln>
        </p:spPr>
      </p:pic>
      <p:sp>
        <p:nvSpPr>
          <p:cNvPr id="233" name="Google Shape;233;p34"/>
          <p:cNvSpPr txBox="1"/>
          <p:nvPr/>
        </p:nvSpPr>
        <p:spPr>
          <a:xfrm>
            <a:off x="5071250" y="1022800"/>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Assignment of items to K clusters</a:t>
            </a:r>
            <a:endParaRPr sz="2000"/>
          </a:p>
        </p:txBody>
      </p:sp>
      <p:sp>
        <p:nvSpPr>
          <p:cNvPr id="234" name="Google Shape;234;p34"/>
          <p:cNvSpPr txBox="1"/>
          <p:nvPr/>
        </p:nvSpPr>
        <p:spPr>
          <a:xfrm>
            <a:off x="5071250" y="1861000"/>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Number of items in cluster k</a:t>
            </a:r>
            <a:endParaRPr sz="2000"/>
          </a:p>
        </p:txBody>
      </p:sp>
      <p:pic>
        <p:nvPicPr>
          <p:cNvPr id="235" name="Google Shape;235;p34"/>
          <p:cNvPicPr preferRelativeResize="0"/>
          <p:nvPr/>
        </p:nvPicPr>
        <p:blipFill>
          <a:blip r:embed="rId5">
            <a:alphaModFix/>
          </a:blip>
          <a:stretch>
            <a:fillRect/>
          </a:stretch>
        </p:blipFill>
        <p:spPr>
          <a:xfrm>
            <a:off x="6751901" y="3427373"/>
            <a:ext cx="2352675" cy="16497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Quantifying Clusters</a:t>
            </a:r>
            <a:endParaRPr/>
          </a:p>
        </p:txBody>
      </p:sp>
      <p:pic>
        <p:nvPicPr>
          <p:cNvPr id="242" name="Google Shape;242;p35"/>
          <p:cNvPicPr preferRelativeResize="0"/>
          <p:nvPr/>
        </p:nvPicPr>
        <p:blipFill>
          <a:blip r:embed="rId3">
            <a:alphaModFix/>
          </a:blip>
          <a:stretch>
            <a:fillRect/>
          </a:stretch>
        </p:blipFill>
        <p:spPr>
          <a:xfrm>
            <a:off x="406381" y="1185675"/>
            <a:ext cx="3799375" cy="409164"/>
          </a:xfrm>
          <a:prstGeom prst="rect">
            <a:avLst/>
          </a:prstGeom>
          <a:noFill/>
          <a:ln>
            <a:noFill/>
          </a:ln>
        </p:spPr>
      </p:pic>
      <p:pic>
        <p:nvPicPr>
          <p:cNvPr id="243" name="Google Shape;243;p35"/>
          <p:cNvPicPr preferRelativeResize="0"/>
          <p:nvPr/>
        </p:nvPicPr>
        <p:blipFill>
          <a:blip r:embed="rId4">
            <a:alphaModFix/>
          </a:blip>
          <a:stretch>
            <a:fillRect/>
          </a:stretch>
        </p:blipFill>
        <p:spPr>
          <a:xfrm>
            <a:off x="640188" y="2081947"/>
            <a:ext cx="2352690" cy="365325"/>
          </a:xfrm>
          <a:prstGeom prst="rect">
            <a:avLst/>
          </a:prstGeom>
          <a:noFill/>
          <a:ln>
            <a:noFill/>
          </a:ln>
        </p:spPr>
      </p:pic>
      <p:sp>
        <p:nvSpPr>
          <p:cNvPr id="244" name="Google Shape;244;p35"/>
          <p:cNvSpPr txBox="1"/>
          <p:nvPr/>
        </p:nvSpPr>
        <p:spPr>
          <a:xfrm>
            <a:off x="5071250" y="1022800"/>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Assignment of items to K clusters</a:t>
            </a:r>
            <a:endParaRPr sz="2000"/>
          </a:p>
        </p:txBody>
      </p:sp>
      <p:sp>
        <p:nvSpPr>
          <p:cNvPr id="245" name="Google Shape;245;p35"/>
          <p:cNvSpPr txBox="1"/>
          <p:nvPr/>
        </p:nvSpPr>
        <p:spPr>
          <a:xfrm>
            <a:off x="5071250" y="1861000"/>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Number of items in cluster k</a:t>
            </a:r>
            <a:endParaRPr sz="2000"/>
          </a:p>
        </p:txBody>
      </p:sp>
      <p:sp>
        <p:nvSpPr>
          <p:cNvPr id="246" name="Google Shape;246;p35"/>
          <p:cNvSpPr txBox="1"/>
          <p:nvPr/>
        </p:nvSpPr>
        <p:spPr>
          <a:xfrm>
            <a:off x="5071250" y="2775400"/>
            <a:ext cx="3255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Within cluster scatter; we want to minimize this</a:t>
            </a:r>
            <a:endParaRPr sz="2000"/>
          </a:p>
        </p:txBody>
      </p:sp>
      <p:pic>
        <p:nvPicPr>
          <p:cNvPr id="247" name="Google Shape;247;p35"/>
          <p:cNvPicPr preferRelativeResize="0"/>
          <p:nvPr/>
        </p:nvPicPr>
        <p:blipFill>
          <a:blip r:embed="rId5">
            <a:alphaModFix/>
          </a:blip>
          <a:stretch>
            <a:fillRect/>
          </a:stretch>
        </p:blipFill>
        <p:spPr>
          <a:xfrm>
            <a:off x="245025" y="2796922"/>
            <a:ext cx="4243551" cy="944578"/>
          </a:xfrm>
          <a:prstGeom prst="rect">
            <a:avLst/>
          </a:prstGeom>
          <a:noFill/>
          <a:ln>
            <a:noFill/>
          </a:ln>
        </p:spPr>
      </p:pic>
      <p:pic>
        <p:nvPicPr>
          <p:cNvPr id="248" name="Google Shape;248;p35"/>
          <p:cNvPicPr preferRelativeResize="0"/>
          <p:nvPr/>
        </p:nvPicPr>
        <p:blipFill>
          <a:blip r:embed="rId6">
            <a:alphaModFix/>
          </a:blip>
          <a:stretch>
            <a:fillRect/>
          </a:stretch>
        </p:blipFill>
        <p:spPr>
          <a:xfrm>
            <a:off x="6751901" y="3427373"/>
            <a:ext cx="2352675" cy="16497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Quantifying Clusters</a:t>
            </a:r>
            <a:endParaRPr/>
          </a:p>
        </p:txBody>
      </p:sp>
      <p:sp>
        <p:nvSpPr>
          <p:cNvPr id="255" name="Google Shape;255;p36"/>
          <p:cNvSpPr txBox="1"/>
          <p:nvPr/>
        </p:nvSpPr>
        <p:spPr>
          <a:xfrm>
            <a:off x="4995050" y="1403800"/>
            <a:ext cx="289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Rewrite distance as L2</a:t>
            </a:r>
            <a:endParaRPr sz="2000"/>
          </a:p>
        </p:txBody>
      </p:sp>
      <p:pic>
        <p:nvPicPr>
          <p:cNvPr id="256" name="Google Shape;256;p36"/>
          <p:cNvPicPr preferRelativeResize="0"/>
          <p:nvPr/>
        </p:nvPicPr>
        <p:blipFill>
          <a:blip r:embed="rId3">
            <a:alphaModFix/>
          </a:blip>
          <a:stretch>
            <a:fillRect/>
          </a:stretch>
        </p:blipFill>
        <p:spPr>
          <a:xfrm>
            <a:off x="152400" y="1137400"/>
            <a:ext cx="4444550" cy="870968"/>
          </a:xfrm>
          <a:prstGeom prst="rect">
            <a:avLst/>
          </a:prstGeom>
          <a:noFill/>
          <a:ln>
            <a:noFill/>
          </a:ln>
        </p:spPr>
      </p:pic>
      <p:pic>
        <p:nvPicPr>
          <p:cNvPr id="257" name="Google Shape;257;p36"/>
          <p:cNvPicPr preferRelativeResize="0"/>
          <p:nvPr/>
        </p:nvPicPr>
        <p:blipFill>
          <a:blip r:embed="rId4">
            <a:alphaModFix/>
          </a:blip>
          <a:stretch>
            <a:fillRect/>
          </a:stretch>
        </p:blipFill>
        <p:spPr>
          <a:xfrm>
            <a:off x="6751901" y="3427373"/>
            <a:ext cx="2352675" cy="16497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Quantifying Clusters</a:t>
            </a:r>
            <a:endParaRPr/>
          </a:p>
        </p:txBody>
      </p:sp>
      <p:sp>
        <p:nvSpPr>
          <p:cNvPr id="264" name="Google Shape;264;p37"/>
          <p:cNvSpPr txBox="1"/>
          <p:nvPr/>
        </p:nvSpPr>
        <p:spPr>
          <a:xfrm>
            <a:off x="4995050" y="1403800"/>
            <a:ext cx="2896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Rewrite distance as L2</a:t>
            </a:r>
            <a:endParaRPr sz="2000"/>
          </a:p>
        </p:txBody>
      </p:sp>
      <p:pic>
        <p:nvPicPr>
          <p:cNvPr id="265" name="Google Shape;265;p37"/>
          <p:cNvPicPr preferRelativeResize="0"/>
          <p:nvPr/>
        </p:nvPicPr>
        <p:blipFill>
          <a:blip r:embed="rId3">
            <a:alphaModFix/>
          </a:blip>
          <a:stretch>
            <a:fillRect/>
          </a:stretch>
        </p:blipFill>
        <p:spPr>
          <a:xfrm>
            <a:off x="152400" y="1137400"/>
            <a:ext cx="4444550" cy="870968"/>
          </a:xfrm>
          <a:prstGeom prst="rect">
            <a:avLst/>
          </a:prstGeom>
          <a:noFill/>
          <a:ln>
            <a:noFill/>
          </a:ln>
        </p:spPr>
      </p:pic>
      <p:sp>
        <p:nvSpPr>
          <p:cNvPr id="266" name="Google Shape;266;p37"/>
          <p:cNvSpPr txBox="1"/>
          <p:nvPr/>
        </p:nvSpPr>
        <p:spPr>
          <a:xfrm>
            <a:off x="4995050" y="2493041"/>
            <a:ext cx="289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Use a </a:t>
            </a:r>
            <a:r>
              <a:rPr i="1" lang="en-US" sz="2000"/>
              <a:t>centroid</a:t>
            </a:r>
            <a:r>
              <a:rPr lang="en-US" sz="2000"/>
              <a:t> for each cluster</a:t>
            </a:r>
            <a:endParaRPr sz="2000"/>
          </a:p>
        </p:txBody>
      </p:sp>
      <p:pic>
        <p:nvPicPr>
          <p:cNvPr id="267" name="Google Shape;267;p37"/>
          <p:cNvPicPr preferRelativeResize="0"/>
          <p:nvPr/>
        </p:nvPicPr>
        <p:blipFill>
          <a:blip r:embed="rId4">
            <a:alphaModFix/>
          </a:blip>
          <a:stretch>
            <a:fillRect/>
          </a:stretch>
        </p:blipFill>
        <p:spPr>
          <a:xfrm>
            <a:off x="848322" y="2418110"/>
            <a:ext cx="2599728" cy="870975"/>
          </a:xfrm>
          <a:prstGeom prst="rect">
            <a:avLst/>
          </a:prstGeom>
          <a:noFill/>
          <a:ln>
            <a:noFill/>
          </a:ln>
        </p:spPr>
      </p:pic>
      <p:pic>
        <p:nvPicPr>
          <p:cNvPr id="268" name="Google Shape;268;p37"/>
          <p:cNvPicPr preferRelativeResize="0"/>
          <p:nvPr/>
        </p:nvPicPr>
        <p:blipFill>
          <a:blip r:embed="rId5">
            <a:alphaModFix/>
          </a:blip>
          <a:stretch>
            <a:fillRect/>
          </a:stretch>
        </p:blipFill>
        <p:spPr>
          <a:xfrm>
            <a:off x="401000" y="3698823"/>
            <a:ext cx="2875600" cy="870975"/>
          </a:xfrm>
          <a:prstGeom prst="rect">
            <a:avLst/>
          </a:prstGeom>
          <a:noFill/>
          <a:ln>
            <a:noFill/>
          </a:ln>
        </p:spPr>
      </p:pic>
      <p:pic>
        <p:nvPicPr>
          <p:cNvPr id="269" name="Google Shape;269;p37"/>
          <p:cNvPicPr preferRelativeResize="0"/>
          <p:nvPr/>
        </p:nvPicPr>
        <p:blipFill>
          <a:blip r:embed="rId6">
            <a:alphaModFix/>
          </a:blip>
          <a:stretch>
            <a:fillRect/>
          </a:stretch>
        </p:blipFill>
        <p:spPr>
          <a:xfrm>
            <a:off x="6751901" y="3427373"/>
            <a:ext cx="2352675" cy="16497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8"/>
          <p:cNvPicPr preferRelativeResize="0"/>
          <p:nvPr/>
        </p:nvPicPr>
        <p:blipFill>
          <a:blip r:embed="rId3">
            <a:alphaModFix/>
          </a:blip>
          <a:stretch>
            <a:fillRect/>
          </a:stretch>
        </p:blipFill>
        <p:spPr>
          <a:xfrm>
            <a:off x="5606600" y="2624250"/>
            <a:ext cx="3497975" cy="2452900"/>
          </a:xfrm>
          <a:prstGeom prst="rect">
            <a:avLst/>
          </a:prstGeom>
          <a:noFill/>
          <a:ln>
            <a:noFill/>
          </a:ln>
        </p:spPr>
      </p:pic>
      <p:sp>
        <p:nvSpPr>
          <p:cNvPr id="276" name="Google Shape;276;p3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Algorithm</a:t>
            </a:r>
            <a:endParaRPr/>
          </a:p>
        </p:txBody>
      </p:sp>
      <p:pic>
        <p:nvPicPr>
          <p:cNvPr id="277" name="Google Shape;277;p38"/>
          <p:cNvPicPr preferRelativeResize="0"/>
          <p:nvPr/>
        </p:nvPicPr>
        <p:blipFill>
          <a:blip r:embed="rId4">
            <a:alphaModFix/>
          </a:blip>
          <a:stretch>
            <a:fillRect/>
          </a:stretch>
        </p:blipFill>
        <p:spPr>
          <a:xfrm>
            <a:off x="542925" y="1065750"/>
            <a:ext cx="4533576" cy="852475"/>
          </a:xfrm>
          <a:prstGeom prst="rect">
            <a:avLst/>
          </a:prstGeom>
          <a:noFill/>
          <a:ln>
            <a:noFill/>
          </a:ln>
        </p:spPr>
      </p:pic>
      <p:sp>
        <p:nvSpPr>
          <p:cNvPr id="278" name="Google Shape;278;p38"/>
          <p:cNvSpPr txBox="1"/>
          <p:nvPr/>
        </p:nvSpPr>
        <p:spPr>
          <a:xfrm>
            <a:off x="118250" y="2165800"/>
            <a:ext cx="54294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Minimize </a:t>
            </a:r>
            <a:r>
              <a:rPr i="1" lang="en-US" sz="1800"/>
              <a:t>W</a:t>
            </a:r>
            <a:r>
              <a:rPr lang="en-US" sz="1800"/>
              <a:t> by alternately minimizing over </a:t>
            </a:r>
            <a:r>
              <a:rPr b="1" i="1" lang="en-US" sz="1800"/>
              <a:t>c</a:t>
            </a:r>
            <a:r>
              <a:rPr lang="en-US" sz="1800"/>
              <a:t> and </a:t>
            </a:r>
            <a:r>
              <a:rPr b="1" i="1" lang="en-US" sz="1800"/>
              <a:t>m</a:t>
            </a:r>
            <a:r>
              <a:rPr lang="en-US" sz="1800"/>
              <a:t>:</a:t>
            </a:r>
            <a:endParaRPr sz="1800"/>
          </a:p>
          <a:p>
            <a:pPr indent="0" lvl="0" marL="0" rtl="0" algn="l">
              <a:spcBef>
                <a:spcPts val="1000"/>
              </a:spcBef>
              <a:spcAft>
                <a:spcPts val="0"/>
              </a:spcAft>
              <a:buNone/>
            </a:pPr>
            <a:r>
              <a:rPr lang="en-US" sz="1800"/>
              <a:t>(0) Initialize with some centroids </a:t>
            </a:r>
            <a:r>
              <a:rPr b="1" i="1" lang="en-US" sz="1800"/>
              <a:t>m</a:t>
            </a:r>
            <a:endParaRPr b="1" i="1" sz="1800"/>
          </a:p>
          <a:p>
            <a:pPr indent="0" lvl="0" marL="0" rtl="0" algn="l">
              <a:spcBef>
                <a:spcPts val="1000"/>
              </a:spcBef>
              <a:spcAft>
                <a:spcPts val="0"/>
              </a:spcAft>
              <a:buNone/>
            </a:pPr>
            <a:r>
              <a:rPr lang="en-US" sz="1800"/>
              <a:t>(1) Update </a:t>
            </a:r>
            <a:r>
              <a:rPr b="1" i="1" lang="en-US" sz="1800"/>
              <a:t>c</a:t>
            </a:r>
            <a:r>
              <a:rPr lang="en-US" sz="1800"/>
              <a:t> by assigning each item to its closest centroid</a:t>
            </a:r>
            <a:endParaRPr sz="1800"/>
          </a:p>
          <a:p>
            <a:pPr indent="0" lvl="0" marL="0" rtl="0" algn="l">
              <a:spcBef>
                <a:spcPts val="1000"/>
              </a:spcBef>
              <a:spcAft>
                <a:spcPts val="0"/>
              </a:spcAft>
              <a:buNone/>
            </a:pPr>
            <a:r>
              <a:rPr lang="en-US" sz="1800"/>
              <a:t>(2) Update </a:t>
            </a:r>
            <a:r>
              <a:rPr b="1" i="1" lang="en-US" sz="1800"/>
              <a:t>m</a:t>
            </a:r>
            <a:r>
              <a:rPr lang="en-US" sz="1800"/>
              <a:t> by computing an average over items assigned to each centroid</a:t>
            </a:r>
            <a:endParaRPr sz="1800"/>
          </a:p>
          <a:p>
            <a:pPr indent="0" lvl="0" marL="0" rtl="0" algn="l">
              <a:spcBef>
                <a:spcPts val="1000"/>
              </a:spcBef>
              <a:spcAft>
                <a:spcPts val="1000"/>
              </a:spcAft>
              <a:buNone/>
            </a:pPr>
            <a:r>
              <a:rPr lang="en-US" sz="1800"/>
              <a:t>(3) Iterate steps (2) and (3) to convergence</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9"/>
          <p:cNvPicPr preferRelativeResize="0"/>
          <p:nvPr/>
        </p:nvPicPr>
        <p:blipFill>
          <a:blip r:embed="rId3">
            <a:alphaModFix/>
          </a:blip>
          <a:stretch>
            <a:fillRect/>
          </a:stretch>
        </p:blipFill>
        <p:spPr>
          <a:xfrm>
            <a:off x="5606599" y="2624249"/>
            <a:ext cx="3497975" cy="2452901"/>
          </a:xfrm>
          <a:prstGeom prst="rect">
            <a:avLst/>
          </a:prstGeom>
          <a:noFill/>
          <a:ln>
            <a:noFill/>
          </a:ln>
        </p:spPr>
      </p:pic>
      <p:sp>
        <p:nvSpPr>
          <p:cNvPr id="285" name="Google Shape;285;p3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Algorithm</a:t>
            </a:r>
            <a:endParaRPr/>
          </a:p>
        </p:txBody>
      </p:sp>
      <p:pic>
        <p:nvPicPr>
          <p:cNvPr id="286" name="Google Shape;286;p39"/>
          <p:cNvPicPr preferRelativeResize="0"/>
          <p:nvPr/>
        </p:nvPicPr>
        <p:blipFill>
          <a:blip r:embed="rId4">
            <a:alphaModFix/>
          </a:blip>
          <a:stretch>
            <a:fillRect/>
          </a:stretch>
        </p:blipFill>
        <p:spPr>
          <a:xfrm>
            <a:off x="542925" y="1065750"/>
            <a:ext cx="4533576" cy="852475"/>
          </a:xfrm>
          <a:prstGeom prst="rect">
            <a:avLst/>
          </a:prstGeom>
          <a:noFill/>
          <a:ln>
            <a:noFill/>
          </a:ln>
        </p:spPr>
      </p:pic>
      <p:sp>
        <p:nvSpPr>
          <p:cNvPr id="287" name="Google Shape;287;p39"/>
          <p:cNvSpPr txBox="1"/>
          <p:nvPr/>
        </p:nvSpPr>
        <p:spPr>
          <a:xfrm>
            <a:off x="118250" y="2165800"/>
            <a:ext cx="54294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Minimize </a:t>
            </a:r>
            <a:r>
              <a:rPr i="1" lang="en-US" sz="1800"/>
              <a:t>W</a:t>
            </a:r>
            <a:r>
              <a:rPr lang="en-US" sz="1800"/>
              <a:t> by alternately minimizing over </a:t>
            </a:r>
            <a:r>
              <a:rPr b="1" i="1" lang="en-US" sz="1800"/>
              <a:t>c</a:t>
            </a:r>
            <a:r>
              <a:rPr lang="en-US" sz="1800"/>
              <a:t> and </a:t>
            </a:r>
            <a:r>
              <a:rPr b="1" i="1" lang="en-US" sz="1800"/>
              <a:t>m</a:t>
            </a:r>
            <a:r>
              <a:rPr lang="en-US" sz="1800"/>
              <a:t>:</a:t>
            </a:r>
            <a:endParaRPr sz="1800"/>
          </a:p>
          <a:p>
            <a:pPr indent="0" lvl="0" marL="0" rtl="0" algn="l">
              <a:spcBef>
                <a:spcPts val="1000"/>
              </a:spcBef>
              <a:spcAft>
                <a:spcPts val="0"/>
              </a:spcAft>
              <a:buNone/>
            </a:pPr>
            <a:r>
              <a:rPr lang="en-US" sz="1800"/>
              <a:t>(0) Initialize with some centroids </a:t>
            </a:r>
            <a:r>
              <a:rPr b="1" i="1" lang="en-US" sz="1800"/>
              <a:t>m</a:t>
            </a:r>
            <a:endParaRPr b="1" i="1" sz="1800"/>
          </a:p>
          <a:p>
            <a:pPr indent="0" lvl="0" marL="0" rtl="0" algn="l">
              <a:spcBef>
                <a:spcPts val="1000"/>
              </a:spcBef>
              <a:spcAft>
                <a:spcPts val="0"/>
              </a:spcAft>
              <a:buNone/>
            </a:pPr>
            <a:r>
              <a:rPr lang="en-US" sz="1800"/>
              <a:t>(1) Update </a:t>
            </a:r>
            <a:r>
              <a:rPr b="1" i="1" lang="en-US" sz="1800"/>
              <a:t>c</a:t>
            </a:r>
            <a:r>
              <a:rPr lang="en-US" sz="1800"/>
              <a:t> by assigning each item to its closest centroid</a:t>
            </a:r>
            <a:endParaRPr sz="1800"/>
          </a:p>
          <a:p>
            <a:pPr indent="0" lvl="0" marL="0" rtl="0" algn="l">
              <a:spcBef>
                <a:spcPts val="1000"/>
              </a:spcBef>
              <a:spcAft>
                <a:spcPts val="0"/>
              </a:spcAft>
              <a:buNone/>
            </a:pPr>
            <a:r>
              <a:rPr lang="en-US" sz="1800"/>
              <a:t>(2) Update </a:t>
            </a:r>
            <a:r>
              <a:rPr b="1" i="1" lang="en-US" sz="1800"/>
              <a:t>m</a:t>
            </a:r>
            <a:r>
              <a:rPr lang="en-US" sz="1800"/>
              <a:t> by computing an average over items assigned to each centroid</a:t>
            </a:r>
            <a:endParaRPr sz="1800"/>
          </a:p>
          <a:p>
            <a:pPr indent="0" lvl="0" marL="0" rtl="0" algn="l">
              <a:spcBef>
                <a:spcPts val="1000"/>
              </a:spcBef>
              <a:spcAft>
                <a:spcPts val="1000"/>
              </a:spcAft>
              <a:buNone/>
            </a:pPr>
            <a:r>
              <a:rPr lang="en-US" sz="1800"/>
              <a:t>(3) Iterate steps (2) and (3) to convergence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Supervised vs Unsupervised Learning</a:t>
            </a:r>
            <a:endParaRPr/>
          </a:p>
        </p:txBody>
      </p:sp>
      <p:sp>
        <p:nvSpPr>
          <p:cNvPr id="70" name="Google Shape;70;p13"/>
          <p:cNvSpPr txBox="1"/>
          <p:nvPr>
            <p:ph idx="1" type="body"/>
          </p:nvPr>
        </p:nvSpPr>
        <p:spPr>
          <a:xfrm>
            <a:off x="457200" y="1123950"/>
            <a:ext cx="4740600" cy="35661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2400"/>
              <a:t>Supervised learning:</a:t>
            </a:r>
            <a:endParaRPr sz="2400"/>
          </a:p>
          <a:p>
            <a:pPr indent="-381000" lvl="0" marL="457200" rtl="0" algn="l">
              <a:lnSpc>
                <a:spcPct val="115000"/>
              </a:lnSpc>
              <a:spcBef>
                <a:spcPts val="600"/>
              </a:spcBef>
              <a:spcAft>
                <a:spcPts val="0"/>
              </a:spcAft>
              <a:buSzPts val="2400"/>
              <a:buChar char="•"/>
            </a:pPr>
            <a:r>
              <a:rPr lang="en-US" sz="2400"/>
              <a:t>(X,Y) examples</a:t>
            </a:r>
            <a:endParaRPr sz="2400"/>
          </a:p>
          <a:p>
            <a:pPr indent="-381000" lvl="0" marL="457200" rtl="0" algn="l">
              <a:lnSpc>
                <a:spcPct val="115000"/>
              </a:lnSpc>
              <a:spcBef>
                <a:spcPts val="0"/>
              </a:spcBef>
              <a:spcAft>
                <a:spcPts val="0"/>
              </a:spcAft>
              <a:buSzPts val="2400"/>
              <a:buChar char="•"/>
            </a:pPr>
            <a:r>
              <a:rPr lang="en-US" sz="2400"/>
              <a:t>Predict Y from X</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US" sz="2400"/>
              <a:t>Unsupervised learning:</a:t>
            </a:r>
            <a:endParaRPr sz="2400"/>
          </a:p>
          <a:p>
            <a:pPr indent="-381000" lvl="0" marL="457200" rtl="0" algn="l">
              <a:lnSpc>
                <a:spcPct val="115000"/>
              </a:lnSpc>
              <a:spcBef>
                <a:spcPts val="600"/>
              </a:spcBef>
              <a:spcAft>
                <a:spcPts val="0"/>
              </a:spcAft>
              <a:buSzPts val="2400"/>
              <a:buChar char="•"/>
            </a:pPr>
            <a:r>
              <a:rPr lang="en-US" sz="2400"/>
              <a:t>(X) examples</a:t>
            </a:r>
            <a:endParaRPr sz="2400"/>
          </a:p>
          <a:p>
            <a:pPr indent="-381000" lvl="0" marL="457200" rtl="0" algn="l">
              <a:spcBef>
                <a:spcPts val="0"/>
              </a:spcBef>
              <a:spcAft>
                <a:spcPts val="0"/>
              </a:spcAft>
              <a:buSzPts val="2400"/>
              <a:buChar char="•"/>
            </a:pPr>
            <a:r>
              <a:rPr lang="en-US" sz="2400"/>
              <a:t>Measure distances between examples of X</a:t>
            </a:r>
            <a:endParaRPr sz="2400"/>
          </a:p>
        </p:txBody>
      </p:sp>
      <p:pic>
        <p:nvPicPr>
          <p:cNvPr id="71" name="Google Shape;71;p13"/>
          <p:cNvPicPr preferRelativeResize="0"/>
          <p:nvPr/>
        </p:nvPicPr>
        <p:blipFill>
          <a:blip r:embed="rId3">
            <a:alphaModFix/>
          </a:blip>
          <a:stretch>
            <a:fillRect/>
          </a:stretch>
        </p:blipFill>
        <p:spPr>
          <a:xfrm>
            <a:off x="5350200" y="1244575"/>
            <a:ext cx="3684800" cy="3566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0"/>
          <p:cNvPicPr preferRelativeResize="0"/>
          <p:nvPr/>
        </p:nvPicPr>
        <p:blipFill>
          <a:blip r:embed="rId3">
            <a:alphaModFix/>
          </a:blip>
          <a:stretch>
            <a:fillRect/>
          </a:stretch>
        </p:blipFill>
        <p:spPr>
          <a:xfrm>
            <a:off x="5606600" y="2624250"/>
            <a:ext cx="3497974" cy="2452900"/>
          </a:xfrm>
          <a:prstGeom prst="rect">
            <a:avLst/>
          </a:prstGeom>
          <a:noFill/>
          <a:ln>
            <a:noFill/>
          </a:ln>
        </p:spPr>
      </p:pic>
      <p:sp>
        <p:nvSpPr>
          <p:cNvPr id="294" name="Google Shape;294;p4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Algorithm</a:t>
            </a:r>
            <a:endParaRPr/>
          </a:p>
        </p:txBody>
      </p:sp>
      <p:pic>
        <p:nvPicPr>
          <p:cNvPr id="295" name="Google Shape;295;p40"/>
          <p:cNvPicPr preferRelativeResize="0"/>
          <p:nvPr/>
        </p:nvPicPr>
        <p:blipFill>
          <a:blip r:embed="rId4">
            <a:alphaModFix/>
          </a:blip>
          <a:stretch>
            <a:fillRect/>
          </a:stretch>
        </p:blipFill>
        <p:spPr>
          <a:xfrm>
            <a:off x="542925" y="1065750"/>
            <a:ext cx="4533576" cy="852475"/>
          </a:xfrm>
          <a:prstGeom prst="rect">
            <a:avLst/>
          </a:prstGeom>
          <a:noFill/>
          <a:ln>
            <a:noFill/>
          </a:ln>
        </p:spPr>
      </p:pic>
      <p:sp>
        <p:nvSpPr>
          <p:cNvPr id="296" name="Google Shape;296;p40"/>
          <p:cNvSpPr txBox="1"/>
          <p:nvPr/>
        </p:nvSpPr>
        <p:spPr>
          <a:xfrm>
            <a:off x="118250" y="2165800"/>
            <a:ext cx="54294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Minimize </a:t>
            </a:r>
            <a:r>
              <a:rPr i="1" lang="en-US" sz="1800"/>
              <a:t>W</a:t>
            </a:r>
            <a:r>
              <a:rPr lang="en-US" sz="1800"/>
              <a:t> by alternately minimizing over </a:t>
            </a:r>
            <a:r>
              <a:rPr b="1" i="1" lang="en-US" sz="1800"/>
              <a:t>c</a:t>
            </a:r>
            <a:r>
              <a:rPr lang="en-US" sz="1800"/>
              <a:t> and </a:t>
            </a:r>
            <a:r>
              <a:rPr b="1" i="1" lang="en-US" sz="1800"/>
              <a:t>m</a:t>
            </a:r>
            <a:r>
              <a:rPr lang="en-US" sz="1800"/>
              <a:t>:</a:t>
            </a:r>
            <a:endParaRPr sz="1800"/>
          </a:p>
          <a:p>
            <a:pPr indent="0" lvl="0" marL="0" rtl="0" algn="l">
              <a:spcBef>
                <a:spcPts val="1000"/>
              </a:spcBef>
              <a:spcAft>
                <a:spcPts val="0"/>
              </a:spcAft>
              <a:buNone/>
            </a:pPr>
            <a:r>
              <a:rPr lang="en-US" sz="1800"/>
              <a:t>(0) Initialize with some centroids </a:t>
            </a:r>
            <a:r>
              <a:rPr b="1" i="1" lang="en-US" sz="1800"/>
              <a:t>m</a:t>
            </a:r>
            <a:endParaRPr b="1" i="1" sz="1800"/>
          </a:p>
          <a:p>
            <a:pPr indent="0" lvl="0" marL="0" rtl="0" algn="l">
              <a:spcBef>
                <a:spcPts val="1000"/>
              </a:spcBef>
              <a:spcAft>
                <a:spcPts val="0"/>
              </a:spcAft>
              <a:buNone/>
            </a:pPr>
            <a:r>
              <a:rPr lang="en-US" sz="1800"/>
              <a:t>(1) Update </a:t>
            </a:r>
            <a:r>
              <a:rPr b="1" i="1" lang="en-US" sz="1800"/>
              <a:t>c</a:t>
            </a:r>
            <a:r>
              <a:rPr lang="en-US" sz="1800"/>
              <a:t> by assigning each item to its closest centroid</a:t>
            </a:r>
            <a:endParaRPr sz="1800"/>
          </a:p>
          <a:p>
            <a:pPr indent="0" lvl="0" marL="0" rtl="0" algn="l">
              <a:spcBef>
                <a:spcPts val="1000"/>
              </a:spcBef>
              <a:spcAft>
                <a:spcPts val="0"/>
              </a:spcAft>
              <a:buNone/>
            </a:pPr>
            <a:r>
              <a:rPr lang="en-US" sz="1800"/>
              <a:t>(2) Update </a:t>
            </a:r>
            <a:r>
              <a:rPr b="1" i="1" lang="en-US" sz="1800"/>
              <a:t>m</a:t>
            </a:r>
            <a:r>
              <a:rPr lang="en-US" sz="1800"/>
              <a:t> by computing an average over items assigned to each centroid</a:t>
            </a:r>
            <a:endParaRPr sz="1800"/>
          </a:p>
          <a:p>
            <a:pPr indent="0" lvl="0" marL="0" rtl="0" algn="l">
              <a:spcBef>
                <a:spcPts val="1000"/>
              </a:spcBef>
              <a:spcAft>
                <a:spcPts val="1000"/>
              </a:spcAft>
              <a:buNone/>
            </a:pPr>
            <a:r>
              <a:rPr lang="en-US" sz="1800"/>
              <a:t>(3) Iterate steps (2) and (3) to convergence</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5606601" y="2624249"/>
            <a:ext cx="3497975" cy="2452901"/>
          </a:xfrm>
          <a:prstGeom prst="rect">
            <a:avLst/>
          </a:prstGeom>
          <a:noFill/>
          <a:ln>
            <a:noFill/>
          </a:ln>
        </p:spPr>
      </p:pic>
      <p:sp>
        <p:nvSpPr>
          <p:cNvPr id="303" name="Google Shape;303;p4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Algorithm</a:t>
            </a:r>
            <a:endParaRPr/>
          </a:p>
        </p:txBody>
      </p:sp>
      <p:pic>
        <p:nvPicPr>
          <p:cNvPr id="304" name="Google Shape;304;p41"/>
          <p:cNvPicPr preferRelativeResize="0"/>
          <p:nvPr/>
        </p:nvPicPr>
        <p:blipFill>
          <a:blip r:embed="rId4">
            <a:alphaModFix/>
          </a:blip>
          <a:stretch>
            <a:fillRect/>
          </a:stretch>
        </p:blipFill>
        <p:spPr>
          <a:xfrm>
            <a:off x="542925" y="1065750"/>
            <a:ext cx="4533576" cy="852475"/>
          </a:xfrm>
          <a:prstGeom prst="rect">
            <a:avLst/>
          </a:prstGeom>
          <a:noFill/>
          <a:ln>
            <a:noFill/>
          </a:ln>
        </p:spPr>
      </p:pic>
      <p:sp>
        <p:nvSpPr>
          <p:cNvPr id="305" name="Google Shape;305;p41"/>
          <p:cNvSpPr txBox="1"/>
          <p:nvPr/>
        </p:nvSpPr>
        <p:spPr>
          <a:xfrm>
            <a:off x="118250" y="2165800"/>
            <a:ext cx="54294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Minimize </a:t>
            </a:r>
            <a:r>
              <a:rPr i="1" lang="en-US" sz="1800"/>
              <a:t>W</a:t>
            </a:r>
            <a:r>
              <a:rPr lang="en-US" sz="1800"/>
              <a:t> by alternately minimizing over </a:t>
            </a:r>
            <a:r>
              <a:rPr b="1" i="1" lang="en-US" sz="1800"/>
              <a:t>c</a:t>
            </a:r>
            <a:r>
              <a:rPr lang="en-US" sz="1800"/>
              <a:t> and </a:t>
            </a:r>
            <a:r>
              <a:rPr b="1" i="1" lang="en-US" sz="1800"/>
              <a:t>m</a:t>
            </a:r>
            <a:r>
              <a:rPr lang="en-US" sz="1800"/>
              <a:t>:</a:t>
            </a:r>
            <a:endParaRPr sz="1800"/>
          </a:p>
          <a:p>
            <a:pPr indent="0" lvl="0" marL="0" rtl="0" algn="l">
              <a:spcBef>
                <a:spcPts val="1000"/>
              </a:spcBef>
              <a:spcAft>
                <a:spcPts val="0"/>
              </a:spcAft>
              <a:buNone/>
            </a:pPr>
            <a:r>
              <a:rPr lang="en-US" sz="1800"/>
              <a:t>(0) Initialize with some centroids </a:t>
            </a:r>
            <a:r>
              <a:rPr b="1" i="1" lang="en-US" sz="1800"/>
              <a:t>m</a:t>
            </a:r>
            <a:endParaRPr b="1" i="1" sz="1800"/>
          </a:p>
          <a:p>
            <a:pPr indent="0" lvl="0" marL="0" rtl="0" algn="l">
              <a:spcBef>
                <a:spcPts val="1000"/>
              </a:spcBef>
              <a:spcAft>
                <a:spcPts val="0"/>
              </a:spcAft>
              <a:buNone/>
            </a:pPr>
            <a:r>
              <a:rPr lang="en-US" sz="1800"/>
              <a:t>(1) Update </a:t>
            </a:r>
            <a:r>
              <a:rPr b="1" i="1" lang="en-US" sz="1800"/>
              <a:t>c</a:t>
            </a:r>
            <a:r>
              <a:rPr lang="en-US" sz="1800"/>
              <a:t> by assigning each item to its closest centroid</a:t>
            </a:r>
            <a:endParaRPr sz="1800"/>
          </a:p>
          <a:p>
            <a:pPr indent="0" lvl="0" marL="0" rtl="0" algn="l">
              <a:spcBef>
                <a:spcPts val="1000"/>
              </a:spcBef>
              <a:spcAft>
                <a:spcPts val="0"/>
              </a:spcAft>
              <a:buNone/>
            </a:pPr>
            <a:r>
              <a:rPr lang="en-US" sz="1800"/>
              <a:t>(2) Update </a:t>
            </a:r>
            <a:r>
              <a:rPr b="1" i="1" lang="en-US" sz="1800"/>
              <a:t>m</a:t>
            </a:r>
            <a:r>
              <a:rPr lang="en-US" sz="1800"/>
              <a:t> by computing an average over items assigned to each centroid</a:t>
            </a:r>
            <a:endParaRPr sz="1800"/>
          </a:p>
          <a:p>
            <a:pPr indent="0" lvl="0" marL="0" rtl="0" algn="l">
              <a:spcBef>
                <a:spcPts val="1000"/>
              </a:spcBef>
              <a:spcAft>
                <a:spcPts val="1000"/>
              </a:spcAft>
              <a:buNone/>
            </a:pPr>
            <a:r>
              <a:rPr lang="en-US" sz="1800"/>
              <a:t>(3) Iterate steps (2) and (3) to convergence</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2"/>
          <p:cNvPicPr preferRelativeResize="0"/>
          <p:nvPr/>
        </p:nvPicPr>
        <p:blipFill>
          <a:blip r:embed="rId3">
            <a:alphaModFix/>
          </a:blip>
          <a:stretch>
            <a:fillRect/>
          </a:stretch>
        </p:blipFill>
        <p:spPr>
          <a:xfrm>
            <a:off x="5606601" y="2624249"/>
            <a:ext cx="3497975" cy="2452901"/>
          </a:xfrm>
          <a:prstGeom prst="rect">
            <a:avLst/>
          </a:prstGeom>
          <a:noFill/>
          <a:ln>
            <a:noFill/>
          </a:ln>
        </p:spPr>
      </p:pic>
      <p:sp>
        <p:nvSpPr>
          <p:cNvPr id="312" name="Google Shape;312;p4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Algorithm</a:t>
            </a:r>
            <a:endParaRPr/>
          </a:p>
        </p:txBody>
      </p:sp>
      <p:pic>
        <p:nvPicPr>
          <p:cNvPr id="313" name="Google Shape;313;p42"/>
          <p:cNvPicPr preferRelativeResize="0"/>
          <p:nvPr/>
        </p:nvPicPr>
        <p:blipFill>
          <a:blip r:embed="rId4">
            <a:alphaModFix/>
          </a:blip>
          <a:stretch>
            <a:fillRect/>
          </a:stretch>
        </p:blipFill>
        <p:spPr>
          <a:xfrm>
            <a:off x="542925" y="1065750"/>
            <a:ext cx="4533576" cy="852475"/>
          </a:xfrm>
          <a:prstGeom prst="rect">
            <a:avLst/>
          </a:prstGeom>
          <a:noFill/>
          <a:ln>
            <a:noFill/>
          </a:ln>
        </p:spPr>
      </p:pic>
      <p:sp>
        <p:nvSpPr>
          <p:cNvPr id="314" name="Google Shape;314;p42"/>
          <p:cNvSpPr txBox="1"/>
          <p:nvPr/>
        </p:nvSpPr>
        <p:spPr>
          <a:xfrm>
            <a:off x="118250" y="2165800"/>
            <a:ext cx="54294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Minimize </a:t>
            </a:r>
            <a:r>
              <a:rPr i="1" lang="en-US" sz="1800"/>
              <a:t>W</a:t>
            </a:r>
            <a:r>
              <a:rPr lang="en-US" sz="1800"/>
              <a:t> by alternately minimizing over </a:t>
            </a:r>
            <a:r>
              <a:rPr b="1" i="1" lang="en-US" sz="1800"/>
              <a:t>c</a:t>
            </a:r>
            <a:r>
              <a:rPr lang="en-US" sz="1800"/>
              <a:t> and </a:t>
            </a:r>
            <a:r>
              <a:rPr b="1" i="1" lang="en-US" sz="1800"/>
              <a:t>m</a:t>
            </a:r>
            <a:r>
              <a:rPr lang="en-US" sz="1800"/>
              <a:t>:</a:t>
            </a:r>
            <a:endParaRPr sz="1800"/>
          </a:p>
          <a:p>
            <a:pPr indent="0" lvl="0" marL="0" rtl="0" algn="l">
              <a:spcBef>
                <a:spcPts val="1000"/>
              </a:spcBef>
              <a:spcAft>
                <a:spcPts val="0"/>
              </a:spcAft>
              <a:buNone/>
            </a:pPr>
            <a:r>
              <a:rPr lang="en-US" sz="1800"/>
              <a:t>(0) Initialize with some centroids </a:t>
            </a:r>
            <a:r>
              <a:rPr b="1" i="1" lang="en-US" sz="1800"/>
              <a:t>m</a:t>
            </a:r>
            <a:endParaRPr b="1" i="1" sz="1800"/>
          </a:p>
          <a:p>
            <a:pPr indent="0" lvl="0" marL="0" rtl="0" algn="l">
              <a:spcBef>
                <a:spcPts val="1000"/>
              </a:spcBef>
              <a:spcAft>
                <a:spcPts val="0"/>
              </a:spcAft>
              <a:buNone/>
            </a:pPr>
            <a:r>
              <a:rPr lang="en-US" sz="1800"/>
              <a:t>(1) Update </a:t>
            </a:r>
            <a:r>
              <a:rPr b="1" i="1" lang="en-US" sz="1800"/>
              <a:t>c</a:t>
            </a:r>
            <a:r>
              <a:rPr lang="en-US" sz="1800"/>
              <a:t> by assigning each item to its closest centroid</a:t>
            </a:r>
            <a:endParaRPr sz="1800"/>
          </a:p>
          <a:p>
            <a:pPr indent="0" lvl="0" marL="0" rtl="0" algn="l">
              <a:spcBef>
                <a:spcPts val="1000"/>
              </a:spcBef>
              <a:spcAft>
                <a:spcPts val="0"/>
              </a:spcAft>
              <a:buNone/>
            </a:pPr>
            <a:r>
              <a:rPr lang="en-US" sz="1800"/>
              <a:t>(2) Update </a:t>
            </a:r>
            <a:r>
              <a:rPr b="1" i="1" lang="en-US" sz="1800"/>
              <a:t>m</a:t>
            </a:r>
            <a:r>
              <a:rPr lang="en-US" sz="1800"/>
              <a:t> by computing an average over items assigned to each centroid</a:t>
            </a:r>
            <a:endParaRPr sz="1800"/>
          </a:p>
          <a:p>
            <a:pPr indent="0" lvl="0" marL="0" rtl="0" algn="l">
              <a:spcBef>
                <a:spcPts val="1000"/>
              </a:spcBef>
              <a:spcAft>
                <a:spcPts val="1000"/>
              </a:spcAft>
              <a:buNone/>
            </a:pPr>
            <a:r>
              <a:rPr lang="en-US" sz="1800"/>
              <a:t>(3) Iterate steps (2) and (3) to convergence</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K-Means Properties</a:t>
            </a:r>
            <a:endParaRPr/>
          </a:p>
        </p:txBody>
      </p:sp>
      <p:sp>
        <p:nvSpPr>
          <p:cNvPr id="321" name="Google Shape;321;p43"/>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W is guaranteed to decrease after each iteration</a:t>
            </a:r>
            <a:endParaRPr sz="2400"/>
          </a:p>
          <a:p>
            <a:pPr indent="-381000" lvl="0" marL="457200" rtl="0" algn="l">
              <a:lnSpc>
                <a:spcPct val="150000"/>
              </a:lnSpc>
              <a:spcBef>
                <a:spcPts val="0"/>
              </a:spcBef>
              <a:spcAft>
                <a:spcPts val="0"/>
              </a:spcAft>
              <a:buSzPts val="2400"/>
              <a:buChar char="•"/>
            </a:pPr>
            <a:r>
              <a:rPr lang="en-US" sz="2400"/>
              <a:t>Algorithm always converges to a local minimum</a:t>
            </a:r>
            <a:endParaRPr sz="2400"/>
          </a:p>
          <a:p>
            <a:pPr indent="-381000" lvl="0" marL="457200" rtl="0" algn="l">
              <a:lnSpc>
                <a:spcPct val="150000"/>
              </a:lnSpc>
              <a:spcBef>
                <a:spcPts val="0"/>
              </a:spcBef>
              <a:spcAft>
                <a:spcPts val="0"/>
              </a:spcAft>
              <a:buSzPts val="2400"/>
              <a:buChar char="•"/>
            </a:pPr>
            <a:r>
              <a:rPr lang="en-US" sz="2400"/>
              <a:t>Sensitive to initialization</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K-Means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K-Means for Quantization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Color Quantization</a:t>
            </a:r>
            <a:endParaRPr/>
          </a:p>
        </p:txBody>
      </p:sp>
      <p:pic>
        <p:nvPicPr>
          <p:cNvPr id="339" name="Google Shape;339;p46"/>
          <p:cNvPicPr preferRelativeResize="0"/>
          <p:nvPr/>
        </p:nvPicPr>
        <p:blipFill>
          <a:blip r:embed="rId3">
            <a:alphaModFix/>
          </a:blip>
          <a:stretch>
            <a:fillRect/>
          </a:stretch>
        </p:blipFill>
        <p:spPr>
          <a:xfrm>
            <a:off x="4572000" y="1185675"/>
            <a:ext cx="4517875" cy="2756375"/>
          </a:xfrm>
          <a:prstGeom prst="rect">
            <a:avLst/>
          </a:prstGeom>
          <a:noFill/>
          <a:ln>
            <a:noFill/>
          </a:ln>
        </p:spPr>
      </p:pic>
      <p:pic>
        <p:nvPicPr>
          <p:cNvPr id="340" name="Google Shape;340;p46"/>
          <p:cNvPicPr preferRelativeResize="0"/>
          <p:nvPr/>
        </p:nvPicPr>
        <p:blipFill>
          <a:blip r:embed="rId4">
            <a:alphaModFix/>
          </a:blip>
          <a:stretch>
            <a:fillRect/>
          </a:stretch>
        </p:blipFill>
        <p:spPr>
          <a:xfrm>
            <a:off x="56500" y="1185675"/>
            <a:ext cx="3794193" cy="2756375"/>
          </a:xfrm>
          <a:prstGeom prst="rect">
            <a:avLst/>
          </a:prstGeom>
          <a:noFill/>
          <a:ln>
            <a:noFill/>
          </a:ln>
        </p:spPr>
      </p:pic>
      <p:sp>
        <p:nvSpPr>
          <p:cNvPr id="341" name="Google Shape;341;p46"/>
          <p:cNvSpPr/>
          <p:nvPr/>
        </p:nvSpPr>
        <p:spPr>
          <a:xfrm>
            <a:off x="4009900" y="2430813"/>
            <a:ext cx="402900" cy="266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6"/>
          <p:cNvSpPr txBox="1"/>
          <p:nvPr/>
        </p:nvSpPr>
        <p:spPr>
          <a:xfrm>
            <a:off x="1064175" y="4101650"/>
            <a:ext cx="6680700" cy="8772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RGB values: [red, green, blue]</a:t>
            </a:r>
            <a:endParaRPr sz="1800"/>
          </a:p>
          <a:p>
            <a:pPr indent="-342900" lvl="0" marL="457200" rtl="0" algn="l">
              <a:lnSpc>
                <a:spcPct val="150000"/>
              </a:lnSpc>
              <a:spcBef>
                <a:spcPts val="0"/>
              </a:spcBef>
              <a:spcAft>
                <a:spcPts val="0"/>
              </a:spcAft>
              <a:buSzPts val="1800"/>
              <a:buChar char="●"/>
            </a:pPr>
            <a:r>
              <a:rPr lang="en-US" sz="1800"/>
              <a:t>128 values per color = 3 bytes per pixel = ~16M colors</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Color Quantization</a:t>
            </a:r>
            <a:endParaRPr/>
          </a:p>
        </p:txBody>
      </p:sp>
      <p:pic>
        <p:nvPicPr>
          <p:cNvPr id="349" name="Google Shape;349;p47"/>
          <p:cNvPicPr preferRelativeResize="0"/>
          <p:nvPr/>
        </p:nvPicPr>
        <p:blipFill>
          <a:blip r:embed="rId3">
            <a:alphaModFix/>
          </a:blip>
          <a:stretch>
            <a:fillRect/>
          </a:stretch>
        </p:blipFill>
        <p:spPr>
          <a:xfrm>
            <a:off x="2434604" y="1055850"/>
            <a:ext cx="6534676" cy="3939225"/>
          </a:xfrm>
          <a:prstGeom prst="rect">
            <a:avLst/>
          </a:prstGeom>
          <a:noFill/>
          <a:ln>
            <a:noFill/>
          </a:ln>
        </p:spPr>
      </p:pic>
      <p:sp>
        <p:nvSpPr>
          <p:cNvPr id="350" name="Google Shape;350;p47"/>
          <p:cNvSpPr txBox="1"/>
          <p:nvPr/>
        </p:nvSpPr>
        <p:spPr>
          <a:xfrm>
            <a:off x="606975" y="1129850"/>
            <a:ext cx="1468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t>K-Means with k=64</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Color Quantization</a:t>
            </a:r>
            <a:endParaRPr/>
          </a:p>
        </p:txBody>
      </p:sp>
      <p:pic>
        <p:nvPicPr>
          <p:cNvPr id="357" name="Google Shape;357;p48"/>
          <p:cNvPicPr preferRelativeResize="0"/>
          <p:nvPr/>
        </p:nvPicPr>
        <p:blipFill>
          <a:blip r:embed="rId3">
            <a:alphaModFix/>
          </a:blip>
          <a:stretch>
            <a:fillRect/>
          </a:stretch>
        </p:blipFill>
        <p:spPr>
          <a:xfrm>
            <a:off x="417150" y="1175825"/>
            <a:ext cx="3794193" cy="2756375"/>
          </a:xfrm>
          <a:prstGeom prst="rect">
            <a:avLst/>
          </a:prstGeom>
          <a:noFill/>
          <a:ln>
            <a:noFill/>
          </a:ln>
        </p:spPr>
      </p:pic>
      <p:sp>
        <p:nvSpPr>
          <p:cNvPr id="358" name="Google Shape;358;p48"/>
          <p:cNvSpPr/>
          <p:nvPr/>
        </p:nvSpPr>
        <p:spPr>
          <a:xfrm>
            <a:off x="4370550" y="2420963"/>
            <a:ext cx="402900" cy="266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txBox="1"/>
          <p:nvPr/>
        </p:nvSpPr>
        <p:spPr>
          <a:xfrm>
            <a:off x="786950" y="4091800"/>
            <a:ext cx="3054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800"/>
              <a:t>427*640*3 = 819840 bytes</a:t>
            </a:r>
            <a:endParaRPr sz="1800"/>
          </a:p>
        </p:txBody>
      </p:sp>
      <p:pic>
        <p:nvPicPr>
          <p:cNvPr id="360" name="Google Shape;360;p48"/>
          <p:cNvPicPr preferRelativeResize="0"/>
          <p:nvPr/>
        </p:nvPicPr>
        <p:blipFill>
          <a:blip r:embed="rId4">
            <a:alphaModFix/>
          </a:blip>
          <a:stretch>
            <a:fillRect/>
          </a:stretch>
        </p:blipFill>
        <p:spPr>
          <a:xfrm>
            <a:off x="4932650" y="1183713"/>
            <a:ext cx="3794200" cy="2756375"/>
          </a:xfrm>
          <a:prstGeom prst="rect">
            <a:avLst/>
          </a:prstGeom>
          <a:noFill/>
          <a:ln>
            <a:noFill/>
          </a:ln>
        </p:spPr>
      </p:pic>
      <p:sp>
        <p:nvSpPr>
          <p:cNvPr id="361" name="Google Shape;361;p48"/>
          <p:cNvSpPr txBox="1"/>
          <p:nvPr/>
        </p:nvSpPr>
        <p:spPr>
          <a:xfrm>
            <a:off x="5265700" y="4091800"/>
            <a:ext cx="3128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800"/>
              <a:t>427*640*0.5 = 136640 bytes</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9"/>
          <p:cNvPicPr preferRelativeResize="0"/>
          <p:nvPr/>
        </p:nvPicPr>
        <p:blipFill>
          <a:blip r:embed="rId3">
            <a:alphaModFix/>
          </a:blip>
          <a:stretch>
            <a:fillRect/>
          </a:stretch>
        </p:blipFill>
        <p:spPr>
          <a:xfrm>
            <a:off x="2388350" y="1055850"/>
            <a:ext cx="6627166" cy="3939225"/>
          </a:xfrm>
          <a:prstGeom prst="rect">
            <a:avLst/>
          </a:prstGeom>
          <a:noFill/>
          <a:ln>
            <a:noFill/>
          </a:ln>
        </p:spPr>
      </p:pic>
      <p:sp>
        <p:nvSpPr>
          <p:cNvPr id="368" name="Google Shape;368;p4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Color Quantization</a:t>
            </a:r>
            <a:endParaRPr/>
          </a:p>
        </p:txBody>
      </p:sp>
      <p:sp>
        <p:nvSpPr>
          <p:cNvPr id="369" name="Google Shape;369;p49"/>
          <p:cNvSpPr txBox="1"/>
          <p:nvPr/>
        </p:nvSpPr>
        <p:spPr>
          <a:xfrm>
            <a:off x="606975" y="1129850"/>
            <a:ext cx="1468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t>K-Means with k=2</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 Labels</a:t>
            </a:r>
            <a:endParaRPr/>
          </a:p>
        </p:txBody>
      </p:sp>
      <p:sp>
        <p:nvSpPr>
          <p:cNvPr id="78" name="Google Shape;78;p14"/>
          <p:cNvSpPr txBox="1"/>
          <p:nvPr>
            <p:ph idx="1" type="body"/>
          </p:nvPr>
        </p:nvSpPr>
        <p:spPr>
          <a:xfrm>
            <a:off x="4879175" y="1352550"/>
            <a:ext cx="41604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Imagine you collect observations of some flowers</a:t>
            </a:r>
            <a:endParaRPr sz="2400"/>
          </a:p>
          <a:p>
            <a:pPr indent="-381000" lvl="0" marL="457200" rtl="0" algn="l">
              <a:spcBef>
                <a:spcPts val="1000"/>
              </a:spcBef>
              <a:spcAft>
                <a:spcPts val="0"/>
              </a:spcAft>
              <a:buSzPts val="2400"/>
              <a:buChar char="•"/>
            </a:pPr>
            <a:r>
              <a:rPr lang="en-US" sz="2400"/>
              <a:t>But don’t know their names</a:t>
            </a:r>
            <a:endParaRPr sz="2400"/>
          </a:p>
        </p:txBody>
      </p:sp>
      <p:pic>
        <p:nvPicPr>
          <p:cNvPr id="79" name="Google Shape;79;p14"/>
          <p:cNvPicPr preferRelativeResize="0"/>
          <p:nvPr/>
        </p:nvPicPr>
        <p:blipFill>
          <a:blip r:embed="rId3">
            <a:alphaModFix/>
          </a:blip>
          <a:stretch>
            <a:fillRect/>
          </a:stretch>
        </p:blipFill>
        <p:spPr>
          <a:xfrm>
            <a:off x="152400" y="957075"/>
            <a:ext cx="4445660" cy="4034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Image Color Quantization</a:t>
            </a:r>
            <a:endParaRPr/>
          </a:p>
        </p:txBody>
      </p:sp>
      <p:pic>
        <p:nvPicPr>
          <p:cNvPr id="376" name="Google Shape;376;p50"/>
          <p:cNvPicPr preferRelativeResize="0"/>
          <p:nvPr/>
        </p:nvPicPr>
        <p:blipFill>
          <a:blip r:embed="rId3">
            <a:alphaModFix/>
          </a:blip>
          <a:stretch>
            <a:fillRect/>
          </a:stretch>
        </p:blipFill>
        <p:spPr>
          <a:xfrm>
            <a:off x="417150" y="1175825"/>
            <a:ext cx="3794193" cy="2756375"/>
          </a:xfrm>
          <a:prstGeom prst="rect">
            <a:avLst/>
          </a:prstGeom>
          <a:noFill/>
          <a:ln>
            <a:noFill/>
          </a:ln>
        </p:spPr>
      </p:pic>
      <p:sp>
        <p:nvSpPr>
          <p:cNvPr id="377" name="Google Shape;377;p50"/>
          <p:cNvSpPr/>
          <p:nvPr/>
        </p:nvSpPr>
        <p:spPr>
          <a:xfrm>
            <a:off x="4370550" y="2420963"/>
            <a:ext cx="402900" cy="266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0"/>
          <p:cNvSpPr txBox="1"/>
          <p:nvPr/>
        </p:nvSpPr>
        <p:spPr>
          <a:xfrm>
            <a:off x="786950" y="4091800"/>
            <a:ext cx="30546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800"/>
              <a:t>427*640*3 = 819840 bytes</a:t>
            </a:r>
            <a:endParaRPr sz="1800"/>
          </a:p>
        </p:txBody>
      </p:sp>
      <p:sp>
        <p:nvSpPr>
          <p:cNvPr id="379" name="Google Shape;379;p50"/>
          <p:cNvSpPr txBox="1"/>
          <p:nvPr/>
        </p:nvSpPr>
        <p:spPr>
          <a:xfrm>
            <a:off x="5191600" y="4091800"/>
            <a:ext cx="32763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800"/>
              <a:t>427*640*0.125 = </a:t>
            </a:r>
            <a:r>
              <a:rPr lang="en-US" sz="1800"/>
              <a:t>34160</a:t>
            </a:r>
            <a:r>
              <a:rPr lang="en-US" sz="1800"/>
              <a:t> bytes</a:t>
            </a:r>
            <a:endParaRPr sz="1800"/>
          </a:p>
        </p:txBody>
      </p:sp>
      <p:pic>
        <p:nvPicPr>
          <p:cNvPr id="380" name="Google Shape;380;p50"/>
          <p:cNvPicPr preferRelativeResize="0"/>
          <p:nvPr/>
        </p:nvPicPr>
        <p:blipFill>
          <a:blip r:embed="rId4">
            <a:alphaModFix/>
          </a:blip>
          <a:stretch>
            <a:fillRect/>
          </a:stretch>
        </p:blipFill>
        <p:spPr>
          <a:xfrm>
            <a:off x="4932650" y="1193563"/>
            <a:ext cx="3794200" cy="2756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Vector Quantization</a:t>
            </a:r>
            <a:endParaRPr/>
          </a:p>
        </p:txBody>
      </p:sp>
      <p:sp>
        <p:nvSpPr>
          <p:cNvPr id="387" name="Google Shape;387;p51"/>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393700" lvl="0" marL="457200" rtl="0" algn="l">
              <a:lnSpc>
                <a:spcPct val="150000"/>
              </a:lnSpc>
              <a:spcBef>
                <a:spcPts val="600"/>
              </a:spcBef>
              <a:spcAft>
                <a:spcPts val="0"/>
              </a:spcAft>
              <a:buSzPts val="2600"/>
              <a:buChar char="•"/>
            </a:pPr>
            <a:r>
              <a:rPr lang="en-US" sz="2600"/>
              <a:t>Signal processing / density estimation</a:t>
            </a:r>
            <a:endParaRPr sz="2600"/>
          </a:p>
          <a:p>
            <a:pPr indent="-393700" lvl="0" marL="457200" rtl="0" algn="l">
              <a:lnSpc>
                <a:spcPct val="150000"/>
              </a:lnSpc>
              <a:spcBef>
                <a:spcPts val="0"/>
              </a:spcBef>
              <a:spcAft>
                <a:spcPts val="0"/>
              </a:spcAft>
              <a:buSzPts val="2600"/>
              <a:buChar char="•"/>
            </a:pPr>
            <a:r>
              <a:rPr lang="en-US" sz="2600"/>
              <a:t>Lossy data compression</a:t>
            </a:r>
            <a:endParaRPr sz="2600"/>
          </a:p>
          <a:p>
            <a:pPr indent="-393700" lvl="0" marL="457200" rtl="0" algn="l">
              <a:lnSpc>
                <a:spcPct val="150000"/>
              </a:lnSpc>
              <a:spcBef>
                <a:spcPts val="0"/>
              </a:spcBef>
              <a:spcAft>
                <a:spcPts val="0"/>
              </a:spcAft>
              <a:buSzPts val="2600"/>
              <a:buChar char="•"/>
            </a:pPr>
            <a:r>
              <a:rPr i="1" lang="en-US" sz="2600"/>
              <a:t>Codebook</a:t>
            </a:r>
            <a:r>
              <a:rPr lang="en-US" sz="2600"/>
              <a:t> maps items to a smaller set of IDs</a:t>
            </a:r>
            <a:endParaRPr sz="2600"/>
          </a:p>
          <a:p>
            <a:pPr indent="-393700" lvl="0" marL="457200" rtl="0" algn="l">
              <a:lnSpc>
                <a:spcPct val="150000"/>
              </a:lnSpc>
              <a:spcBef>
                <a:spcPts val="0"/>
              </a:spcBef>
              <a:spcAft>
                <a:spcPts val="0"/>
              </a:spcAft>
              <a:buSzPts val="2600"/>
              <a:buChar char="•"/>
            </a:pPr>
            <a:r>
              <a:rPr lang="en-US" sz="2600"/>
              <a:t>K-Means is one way to build the codebook</a:t>
            </a:r>
            <a:endParaRPr sz="2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K-Means for Quantization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Normal Distribution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The Normal (Gaussian) Distribution</a:t>
            </a:r>
            <a:endParaRPr/>
          </a:p>
        </p:txBody>
      </p:sp>
      <p:pic>
        <p:nvPicPr>
          <p:cNvPr id="405" name="Google Shape;405;p54"/>
          <p:cNvPicPr preferRelativeResize="0"/>
          <p:nvPr/>
        </p:nvPicPr>
        <p:blipFill>
          <a:blip r:embed="rId3">
            <a:alphaModFix/>
          </a:blip>
          <a:stretch>
            <a:fillRect/>
          </a:stretch>
        </p:blipFill>
        <p:spPr>
          <a:xfrm>
            <a:off x="437050" y="3717650"/>
            <a:ext cx="3704900" cy="1227468"/>
          </a:xfrm>
          <a:prstGeom prst="rect">
            <a:avLst/>
          </a:prstGeom>
          <a:noFill/>
          <a:ln>
            <a:noFill/>
          </a:ln>
        </p:spPr>
      </p:pic>
      <p:pic>
        <p:nvPicPr>
          <p:cNvPr id="406" name="Google Shape;406;p54"/>
          <p:cNvPicPr preferRelativeResize="0"/>
          <p:nvPr/>
        </p:nvPicPr>
        <p:blipFill>
          <a:blip r:embed="rId4">
            <a:alphaModFix/>
          </a:blip>
          <a:stretch>
            <a:fillRect/>
          </a:stretch>
        </p:blipFill>
        <p:spPr>
          <a:xfrm>
            <a:off x="4536275" y="3710169"/>
            <a:ext cx="3704900" cy="1242431"/>
          </a:xfrm>
          <a:prstGeom prst="rect">
            <a:avLst/>
          </a:prstGeom>
          <a:noFill/>
          <a:ln>
            <a:noFill/>
          </a:ln>
        </p:spPr>
      </p:pic>
      <p:pic>
        <p:nvPicPr>
          <p:cNvPr id="407" name="Google Shape;407;p54"/>
          <p:cNvPicPr preferRelativeResize="0"/>
          <p:nvPr/>
        </p:nvPicPr>
        <p:blipFill>
          <a:blip r:embed="rId5">
            <a:alphaModFix/>
          </a:blip>
          <a:stretch>
            <a:fillRect/>
          </a:stretch>
        </p:blipFill>
        <p:spPr>
          <a:xfrm>
            <a:off x="7370818" y="883550"/>
            <a:ext cx="1541358" cy="2100151"/>
          </a:xfrm>
          <a:prstGeom prst="rect">
            <a:avLst/>
          </a:prstGeom>
          <a:noFill/>
          <a:ln>
            <a:noFill/>
          </a:ln>
        </p:spPr>
      </p:pic>
      <p:sp>
        <p:nvSpPr>
          <p:cNvPr id="408" name="Google Shape;408;p54"/>
          <p:cNvSpPr txBox="1"/>
          <p:nvPr/>
        </p:nvSpPr>
        <p:spPr>
          <a:xfrm>
            <a:off x="7347775" y="2967750"/>
            <a:ext cx="17739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Carl Friedrich Gauss</a:t>
            </a:r>
            <a:endParaRPr sz="1200"/>
          </a:p>
          <a:p>
            <a:pPr indent="0" lvl="0" marL="0" rtl="0" algn="l">
              <a:spcBef>
                <a:spcPts val="0"/>
              </a:spcBef>
              <a:spcAft>
                <a:spcPts val="0"/>
              </a:spcAft>
              <a:buNone/>
            </a:pPr>
            <a:r>
              <a:rPr lang="en-US" sz="1200"/>
              <a:t>1777 - 1855</a:t>
            </a:r>
            <a:endParaRPr sz="1200"/>
          </a:p>
        </p:txBody>
      </p:sp>
      <p:pic>
        <p:nvPicPr>
          <p:cNvPr id="409" name="Google Shape;409;p54"/>
          <p:cNvPicPr preferRelativeResize="0"/>
          <p:nvPr/>
        </p:nvPicPr>
        <p:blipFill>
          <a:blip r:embed="rId6">
            <a:alphaModFix/>
          </a:blip>
          <a:stretch>
            <a:fillRect/>
          </a:stretch>
        </p:blipFill>
        <p:spPr>
          <a:xfrm>
            <a:off x="533400" y="1124850"/>
            <a:ext cx="5230751" cy="884725"/>
          </a:xfrm>
          <a:prstGeom prst="rect">
            <a:avLst/>
          </a:prstGeom>
          <a:noFill/>
          <a:ln>
            <a:noFill/>
          </a:ln>
        </p:spPr>
      </p:pic>
      <p:pic>
        <p:nvPicPr>
          <p:cNvPr id="410" name="Google Shape;410;p54"/>
          <p:cNvPicPr preferRelativeResize="0"/>
          <p:nvPr/>
        </p:nvPicPr>
        <p:blipFill>
          <a:blip r:embed="rId7">
            <a:alphaModFix/>
          </a:blip>
          <a:stretch>
            <a:fillRect/>
          </a:stretch>
        </p:blipFill>
        <p:spPr>
          <a:xfrm>
            <a:off x="1368875" y="2352350"/>
            <a:ext cx="307525" cy="338275"/>
          </a:xfrm>
          <a:prstGeom prst="rect">
            <a:avLst/>
          </a:prstGeom>
          <a:noFill/>
          <a:ln>
            <a:noFill/>
          </a:ln>
        </p:spPr>
      </p:pic>
      <p:pic>
        <p:nvPicPr>
          <p:cNvPr id="411" name="Google Shape;411;p54"/>
          <p:cNvPicPr preferRelativeResize="0"/>
          <p:nvPr/>
        </p:nvPicPr>
        <p:blipFill>
          <a:blip r:embed="rId8">
            <a:alphaModFix/>
          </a:blip>
          <a:stretch>
            <a:fillRect/>
          </a:stretch>
        </p:blipFill>
        <p:spPr>
          <a:xfrm>
            <a:off x="1371600" y="2784375"/>
            <a:ext cx="307525" cy="363450"/>
          </a:xfrm>
          <a:prstGeom prst="rect">
            <a:avLst/>
          </a:prstGeom>
          <a:noFill/>
          <a:ln>
            <a:noFill/>
          </a:ln>
        </p:spPr>
      </p:pic>
      <p:sp>
        <p:nvSpPr>
          <p:cNvPr id="412" name="Google Shape;412;p54"/>
          <p:cNvSpPr txBox="1"/>
          <p:nvPr/>
        </p:nvSpPr>
        <p:spPr>
          <a:xfrm>
            <a:off x="1776300" y="2321388"/>
            <a:ext cx="2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mean (center of the data)</a:t>
            </a:r>
            <a:endParaRPr/>
          </a:p>
        </p:txBody>
      </p:sp>
      <p:sp>
        <p:nvSpPr>
          <p:cNvPr id="413" name="Google Shape;413;p54"/>
          <p:cNvSpPr txBox="1"/>
          <p:nvPr/>
        </p:nvSpPr>
        <p:spPr>
          <a:xfrm>
            <a:off x="1776300" y="2778588"/>
            <a:ext cx="27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variance</a:t>
            </a:r>
            <a:r>
              <a:rPr lang="en-US"/>
              <a:t> (spread of the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Normal Distribution Properties</a:t>
            </a:r>
            <a:endParaRPr/>
          </a:p>
        </p:txBody>
      </p:sp>
      <p:sp>
        <p:nvSpPr>
          <p:cNvPr id="420" name="Google Shape;420;p55"/>
          <p:cNvSpPr txBox="1"/>
          <p:nvPr/>
        </p:nvSpPr>
        <p:spPr>
          <a:xfrm>
            <a:off x="304800" y="990600"/>
            <a:ext cx="5469300" cy="324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000000"/>
              </a:buClr>
              <a:buSzPts val="2000"/>
              <a:buChar char="●"/>
            </a:pPr>
            <a:r>
              <a:rPr lang="en-US" sz="2000">
                <a:solidFill>
                  <a:srgbClr val="000000"/>
                </a:solidFill>
              </a:rPr>
              <a:t>Central Limit Theorem: the sum of samples from any random variable tends to look normally distributed.</a:t>
            </a:r>
            <a:endParaRPr sz="2000">
              <a:solidFill>
                <a:srgbClr val="000000"/>
              </a:solidFill>
            </a:endParaRPr>
          </a:p>
          <a:p>
            <a:pPr indent="-355600" lvl="0" marL="457200" rtl="0" algn="l">
              <a:lnSpc>
                <a:spcPct val="115000"/>
              </a:lnSpc>
              <a:spcBef>
                <a:spcPts val="1000"/>
              </a:spcBef>
              <a:spcAft>
                <a:spcPts val="0"/>
              </a:spcAft>
              <a:buClr>
                <a:srgbClr val="000000"/>
              </a:buClr>
              <a:buSzPts val="2000"/>
              <a:buChar char="●"/>
            </a:pPr>
            <a:r>
              <a:rPr lang="en-US" sz="2000">
                <a:solidFill>
                  <a:srgbClr val="000000"/>
                </a:solidFill>
              </a:rPr>
              <a:t>Sums and differences of </a:t>
            </a:r>
            <a:r>
              <a:rPr lang="en-US" sz="2000"/>
              <a:t>Normal distributions</a:t>
            </a:r>
            <a:r>
              <a:rPr lang="en-US" sz="2000">
                <a:solidFill>
                  <a:srgbClr val="000000"/>
                </a:solidFill>
              </a:rPr>
              <a:t> are </a:t>
            </a:r>
            <a:r>
              <a:rPr lang="en-US" sz="2000"/>
              <a:t>also Normal.</a:t>
            </a:r>
            <a:endParaRPr sz="2000">
              <a:solidFill>
                <a:srgbClr val="000000"/>
              </a:solidFill>
            </a:endParaRPr>
          </a:p>
          <a:p>
            <a:pPr indent="-355600" lvl="0" marL="457200" rtl="0" algn="l">
              <a:lnSpc>
                <a:spcPct val="115000"/>
              </a:lnSpc>
              <a:spcBef>
                <a:spcPts val="1000"/>
              </a:spcBef>
              <a:spcAft>
                <a:spcPts val="1000"/>
              </a:spcAft>
              <a:buClr>
                <a:srgbClr val="000000"/>
              </a:buClr>
              <a:buSzPts val="2000"/>
              <a:buChar char="●"/>
            </a:pPr>
            <a:r>
              <a:rPr lang="en-US" sz="2000">
                <a:solidFill>
                  <a:srgbClr val="000000"/>
                </a:solidFill>
              </a:rPr>
              <a:t>Negative log of </a:t>
            </a:r>
            <a:r>
              <a:rPr lang="en-US" sz="2000"/>
              <a:t>the probability density function (PDF)</a:t>
            </a:r>
            <a:r>
              <a:rPr lang="en-US" sz="2000">
                <a:solidFill>
                  <a:srgbClr val="000000"/>
                </a:solidFill>
              </a:rPr>
              <a:t> looks like weighted Euclidean distance</a:t>
            </a:r>
            <a:endParaRPr sz="2000">
              <a:solidFill>
                <a:srgbClr val="000000"/>
              </a:solidFill>
            </a:endParaRPr>
          </a:p>
        </p:txBody>
      </p:sp>
      <p:pic>
        <p:nvPicPr>
          <p:cNvPr id="421" name="Google Shape;421;p55"/>
          <p:cNvPicPr preferRelativeResize="0"/>
          <p:nvPr/>
        </p:nvPicPr>
        <p:blipFill>
          <a:blip r:embed="rId3">
            <a:alphaModFix/>
          </a:blip>
          <a:stretch>
            <a:fillRect/>
          </a:stretch>
        </p:blipFill>
        <p:spPr>
          <a:xfrm>
            <a:off x="6002700" y="957075"/>
            <a:ext cx="2708327" cy="4034025"/>
          </a:xfrm>
          <a:prstGeom prst="rect">
            <a:avLst/>
          </a:prstGeom>
          <a:noFill/>
          <a:ln>
            <a:noFill/>
          </a:ln>
        </p:spPr>
      </p:pic>
      <p:sp>
        <p:nvSpPr>
          <p:cNvPr id="422" name="Google Shape;422;p55"/>
          <p:cNvSpPr txBox="1"/>
          <p:nvPr/>
        </p:nvSpPr>
        <p:spPr>
          <a:xfrm>
            <a:off x="9291800" y="326150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pic>
        <p:nvPicPr>
          <p:cNvPr id="423" name="Google Shape;423;p55"/>
          <p:cNvPicPr preferRelativeResize="0"/>
          <p:nvPr/>
        </p:nvPicPr>
        <p:blipFill>
          <a:blip r:embed="rId5">
            <a:alphaModFix/>
          </a:blip>
          <a:stretch>
            <a:fillRect/>
          </a:stretch>
        </p:blipFill>
        <p:spPr>
          <a:xfrm>
            <a:off x="1676400" y="4310400"/>
            <a:ext cx="2259345" cy="680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Normal Distribution in 2-D</a:t>
            </a:r>
            <a:endParaRPr/>
          </a:p>
        </p:txBody>
      </p:sp>
      <p:pic>
        <p:nvPicPr>
          <p:cNvPr id="430" name="Google Shape;430;p56"/>
          <p:cNvPicPr preferRelativeResize="0"/>
          <p:nvPr/>
        </p:nvPicPr>
        <p:blipFill>
          <a:blip r:embed="rId3">
            <a:alphaModFix/>
          </a:blip>
          <a:stretch>
            <a:fillRect/>
          </a:stretch>
        </p:blipFill>
        <p:spPr>
          <a:xfrm>
            <a:off x="76200" y="1719075"/>
            <a:ext cx="8991599" cy="877828"/>
          </a:xfrm>
          <a:prstGeom prst="rect">
            <a:avLst/>
          </a:prstGeom>
          <a:noFill/>
          <a:ln>
            <a:noFill/>
          </a:ln>
        </p:spPr>
      </p:pic>
      <p:sp>
        <p:nvSpPr>
          <p:cNvPr id="431" name="Google Shape;431;p56"/>
          <p:cNvSpPr txBox="1"/>
          <p:nvPr/>
        </p:nvSpPr>
        <p:spPr>
          <a:xfrm>
            <a:off x="381000" y="1143000"/>
            <a:ext cx="7233000" cy="492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Let r be the correlation between the two random variables:</a:t>
            </a:r>
            <a:endParaRPr sz="2000"/>
          </a:p>
        </p:txBody>
      </p:sp>
      <p:sp>
        <p:nvSpPr>
          <p:cNvPr id="432" name="Google Shape;432;p56"/>
          <p:cNvSpPr txBox="1"/>
          <p:nvPr/>
        </p:nvSpPr>
        <p:spPr>
          <a:xfrm>
            <a:off x="381000" y="2971800"/>
            <a:ext cx="7233000" cy="492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If r=0, we can simplify:</a:t>
            </a:r>
            <a:endParaRPr sz="2000"/>
          </a:p>
        </p:txBody>
      </p:sp>
      <p:pic>
        <p:nvPicPr>
          <p:cNvPr id="433" name="Google Shape;433;p56"/>
          <p:cNvPicPr preferRelativeResize="0"/>
          <p:nvPr/>
        </p:nvPicPr>
        <p:blipFill>
          <a:blip r:embed="rId4">
            <a:alphaModFix/>
          </a:blip>
          <a:stretch>
            <a:fillRect/>
          </a:stretch>
        </p:blipFill>
        <p:spPr>
          <a:xfrm>
            <a:off x="1818300" y="3574300"/>
            <a:ext cx="6450926" cy="708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Correlations in 2-D</a:t>
            </a:r>
            <a:endParaRPr/>
          </a:p>
        </p:txBody>
      </p:sp>
      <p:pic>
        <p:nvPicPr>
          <p:cNvPr id="440" name="Google Shape;440;p57"/>
          <p:cNvPicPr preferRelativeResize="0"/>
          <p:nvPr/>
        </p:nvPicPr>
        <p:blipFill>
          <a:blip r:embed="rId3">
            <a:alphaModFix/>
          </a:blip>
          <a:stretch>
            <a:fillRect/>
          </a:stretch>
        </p:blipFill>
        <p:spPr>
          <a:xfrm>
            <a:off x="228600" y="1291600"/>
            <a:ext cx="2755072" cy="2042150"/>
          </a:xfrm>
          <a:prstGeom prst="rect">
            <a:avLst/>
          </a:prstGeom>
          <a:noFill/>
          <a:ln>
            <a:noFill/>
          </a:ln>
        </p:spPr>
      </p:pic>
      <p:pic>
        <p:nvPicPr>
          <p:cNvPr id="441" name="Google Shape;441;p57"/>
          <p:cNvPicPr preferRelativeResize="0"/>
          <p:nvPr/>
        </p:nvPicPr>
        <p:blipFill>
          <a:blip r:embed="rId4">
            <a:alphaModFix/>
          </a:blip>
          <a:stretch>
            <a:fillRect/>
          </a:stretch>
        </p:blipFill>
        <p:spPr>
          <a:xfrm>
            <a:off x="3173971" y="1328827"/>
            <a:ext cx="2745090" cy="1967697"/>
          </a:xfrm>
          <a:prstGeom prst="rect">
            <a:avLst/>
          </a:prstGeom>
          <a:noFill/>
          <a:ln>
            <a:noFill/>
          </a:ln>
        </p:spPr>
      </p:pic>
      <p:pic>
        <p:nvPicPr>
          <p:cNvPr id="442" name="Google Shape;442;p57"/>
          <p:cNvPicPr preferRelativeResize="0"/>
          <p:nvPr/>
        </p:nvPicPr>
        <p:blipFill>
          <a:blip r:embed="rId5">
            <a:alphaModFix/>
          </a:blip>
          <a:stretch>
            <a:fillRect/>
          </a:stretch>
        </p:blipFill>
        <p:spPr>
          <a:xfrm>
            <a:off x="6109360" y="1306761"/>
            <a:ext cx="2745090" cy="1988969"/>
          </a:xfrm>
          <a:prstGeom prst="rect">
            <a:avLst/>
          </a:prstGeom>
          <a:noFill/>
          <a:ln>
            <a:noFill/>
          </a:ln>
        </p:spPr>
      </p:pic>
      <p:sp>
        <p:nvSpPr>
          <p:cNvPr id="443" name="Google Shape;443;p57"/>
          <p:cNvSpPr txBox="1"/>
          <p:nvPr/>
        </p:nvSpPr>
        <p:spPr>
          <a:xfrm>
            <a:off x="404000" y="3588625"/>
            <a:ext cx="24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r=0; equal variance</a:t>
            </a:r>
            <a:endParaRPr sz="1800"/>
          </a:p>
        </p:txBody>
      </p:sp>
      <p:sp>
        <p:nvSpPr>
          <p:cNvPr id="444" name="Google Shape;444;p57"/>
          <p:cNvSpPr txBox="1"/>
          <p:nvPr/>
        </p:nvSpPr>
        <p:spPr>
          <a:xfrm>
            <a:off x="3223400" y="3588625"/>
            <a:ext cx="24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r=0; unequal variance</a:t>
            </a:r>
            <a:endParaRPr sz="1800"/>
          </a:p>
        </p:txBody>
      </p:sp>
      <p:sp>
        <p:nvSpPr>
          <p:cNvPr id="445" name="Google Shape;445;p57"/>
          <p:cNvSpPr txBox="1"/>
          <p:nvPr/>
        </p:nvSpPr>
        <p:spPr>
          <a:xfrm>
            <a:off x="6195200" y="3588625"/>
            <a:ext cx="24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r&gt;0; unequal variance</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Multivariate Normal</a:t>
            </a:r>
            <a:endParaRPr/>
          </a:p>
        </p:txBody>
      </p:sp>
      <p:sp>
        <p:nvSpPr>
          <p:cNvPr id="452" name="Google Shape;452;p58"/>
          <p:cNvSpPr txBox="1"/>
          <p:nvPr/>
        </p:nvSpPr>
        <p:spPr>
          <a:xfrm>
            <a:off x="381000" y="1143000"/>
            <a:ext cx="6700500" cy="492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In 2 dimensions, we define the covariance matrix:</a:t>
            </a:r>
            <a:endParaRPr sz="2000">
              <a:solidFill>
                <a:schemeClr val="dk1"/>
              </a:solidFill>
            </a:endParaRPr>
          </a:p>
        </p:txBody>
      </p:sp>
      <p:pic>
        <p:nvPicPr>
          <p:cNvPr id="453" name="Google Shape;453;p58"/>
          <p:cNvPicPr preferRelativeResize="0"/>
          <p:nvPr/>
        </p:nvPicPr>
        <p:blipFill>
          <a:blip r:embed="rId3">
            <a:alphaModFix/>
          </a:blip>
          <a:stretch>
            <a:fillRect/>
          </a:stretch>
        </p:blipFill>
        <p:spPr>
          <a:xfrm>
            <a:off x="915663" y="1788000"/>
            <a:ext cx="2494287" cy="835800"/>
          </a:xfrm>
          <a:prstGeom prst="rect">
            <a:avLst/>
          </a:prstGeom>
          <a:noFill/>
          <a:ln>
            <a:noFill/>
          </a:ln>
        </p:spPr>
      </p:pic>
      <p:sp>
        <p:nvSpPr>
          <p:cNvPr id="454" name="Google Shape;454;p58"/>
          <p:cNvSpPr txBox="1"/>
          <p:nvPr/>
        </p:nvSpPr>
        <p:spPr>
          <a:xfrm>
            <a:off x="381000" y="2895600"/>
            <a:ext cx="7009200" cy="4926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2000">
                <a:solidFill>
                  <a:schemeClr val="dk1"/>
                </a:solidFill>
              </a:rPr>
              <a:t>Here’s the general multivariate probability density function:</a:t>
            </a:r>
            <a:endParaRPr sz="2000">
              <a:solidFill>
                <a:schemeClr val="dk1"/>
              </a:solidFill>
            </a:endParaRPr>
          </a:p>
        </p:txBody>
      </p:sp>
      <p:pic>
        <p:nvPicPr>
          <p:cNvPr id="455" name="Google Shape;455;p58"/>
          <p:cNvPicPr preferRelativeResize="0"/>
          <p:nvPr/>
        </p:nvPicPr>
        <p:blipFill>
          <a:blip r:embed="rId4">
            <a:alphaModFix/>
          </a:blip>
          <a:stretch>
            <a:fillRect/>
          </a:stretch>
        </p:blipFill>
        <p:spPr>
          <a:xfrm>
            <a:off x="765925" y="3660000"/>
            <a:ext cx="6714741" cy="835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2-D Normal Distribution Examples</a:t>
            </a:r>
            <a:endParaRPr/>
          </a:p>
        </p:txBody>
      </p:sp>
      <p:sp>
        <p:nvSpPr>
          <p:cNvPr id="462" name="Google Shape;462;p59"/>
          <p:cNvSpPr txBox="1"/>
          <p:nvPr/>
        </p:nvSpPr>
        <p:spPr>
          <a:xfrm>
            <a:off x="9262250" y="3852700"/>
            <a:ext cx="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463" name="Google Shape;463;p59"/>
          <p:cNvPicPr preferRelativeResize="0"/>
          <p:nvPr/>
        </p:nvPicPr>
        <p:blipFill>
          <a:blip r:embed="rId4">
            <a:alphaModFix/>
          </a:blip>
          <a:stretch>
            <a:fillRect/>
          </a:stretch>
        </p:blipFill>
        <p:spPr>
          <a:xfrm>
            <a:off x="1377838" y="1023625"/>
            <a:ext cx="2020092" cy="3936600"/>
          </a:xfrm>
          <a:prstGeom prst="rect">
            <a:avLst/>
          </a:prstGeom>
          <a:noFill/>
          <a:ln cap="flat" cmpd="sng" w="9525">
            <a:solidFill>
              <a:srgbClr val="000000"/>
            </a:solidFill>
            <a:prstDash val="solid"/>
            <a:round/>
            <a:headEnd len="sm" w="sm" type="none"/>
            <a:tailEnd len="sm" w="sm" type="none"/>
          </a:ln>
        </p:spPr>
      </p:pic>
      <p:pic>
        <p:nvPicPr>
          <p:cNvPr id="464" name="Google Shape;464;p59"/>
          <p:cNvPicPr preferRelativeResize="0"/>
          <p:nvPr/>
        </p:nvPicPr>
        <p:blipFill>
          <a:blip r:embed="rId5">
            <a:alphaModFix/>
          </a:blip>
          <a:stretch>
            <a:fillRect/>
          </a:stretch>
        </p:blipFill>
        <p:spPr>
          <a:xfrm>
            <a:off x="3669865" y="1058157"/>
            <a:ext cx="1890599" cy="3867537"/>
          </a:xfrm>
          <a:prstGeom prst="rect">
            <a:avLst/>
          </a:prstGeom>
          <a:noFill/>
          <a:ln cap="flat" cmpd="sng" w="9525">
            <a:solidFill>
              <a:srgbClr val="000000"/>
            </a:solidFill>
            <a:prstDash val="solid"/>
            <a:round/>
            <a:headEnd len="sm" w="sm" type="none"/>
            <a:tailEnd len="sm" w="sm" type="none"/>
          </a:ln>
        </p:spPr>
      </p:pic>
      <p:pic>
        <p:nvPicPr>
          <p:cNvPr id="465" name="Google Shape;465;p59"/>
          <p:cNvPicPr preferRelativeResize="0"/>
          <p:nvPr/>
        </p:nvPicPr>
        <p:blipFill>
          <a:blip r:embed="rId6">
            <a:alphaModFix/>
          </a:blip>
          <a:stretch>
            <a:fillRect/>
          </a:stretch>
        </p:blipFill>
        <p:spPr>
          <a:xfrm>
            <a:off x="5832399" y="1058157"/>
            <a:ext cx="1933763" cy="386753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Unsupervised Learning</a:t>
            </a:r>
            <a:endParaRPr/>
          </a:p>
        </p:txBody>
      </p:sp>
      <p:sp>
        <p:nvSpPr>
          <p:cNvPr id="86" name="Google Shape;86;p15"/>
          <p:cNvSpPr txBox="1"/>
          <p:nvPr>
            <p:ph idx="1" type="body"/>
          </p:nvPr>
        </p:nvSpPr>
        <p:spPr>
          <a:xfrm>
            <a:off x="76200" y="1200150"/>
            <a:ext cx="34041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b="1" lang="en-US" sz="2400"/>
              <a:t>Understand data</a:t>
            </a:r>
            <a:endParaRPr b="1" sz="2400"/>
          </a:p>
          <a:p>
            <a:pPr indent="-381000" lvl="0" marL="457200" rtl="0" algn="l">
              <a:lnSpc>
                <a:spcPct val="150000"/>
              </a:lnSpc>
              <a:spcBef>
                <a:spcPts val="0"/>
              </a:spcBef>
              <a:spcAft>
                <a:spcPts val="0"/>
              </a:spcAft>
              <a:buSzPts val="2400"/>
              <a:buChar char="•"/>
            </a:pPr>
            <a:r>
              <a:rPr lang="en-US" sz="2400"/>
              <a:t>Quantify outliers</a:t>
            </a:r>
            <a:endParaRPr sz="2400"/>
          </a:p>
          <a:p>
            <a:pPr indent="-381000" lvl="0" marL="457200" rtl="0" algn="l">
              <a:lnSpc>
                <a:spcPct val="150000"/>
              </a:lnSpc>
              <a:spcBef>
                <a:spcPts val="0"/>
              </a:spcBef>
              <a:spcAft>
                <a:spcPts val="0"/>
              </a:spcAft>
              <a:buSzPts val="2400"/>
              <a:buChar char="•"/>
            </a:pPr>
            <a:r>
              <a:rPr lang="en-US" sz="2400"/>
              <a:t>Compress data</a:t>
            </a:r>
            <a:r>
              <a:rPr lang="en-US" sz="2400"/>
              <a:t> </a:t>
            </a:r>
            <a:endParaRPr sz="2400"/>
          </a:p>
          <a:p>
            <a:pPr indent="-381000" lvl="0" marL="457200" rtl="0" algn="l">
              <a:lnSpc>
                <a:spcPct val="100000"/>
              </a:lnSpc>
              <a:spcBef>
                <a:spcPts val="0"/>
              </a:spcBef>
              <a:spcAft>
                <a:spcPts val="0"/>
              </a:spcAft>
              <a:buSzPts val="2400"/>
              <a:buChar char="•"/>
            </a:pPr>
            <a:r>
              <a:rPr lang="en-US" sz="2400"/>
              <a:t>Select/manipulate features</a:t>
            </a:r>
            <a:endParaRPr sz="2400"/>
          </a:p>
        </p:txBody>
      </p:sp>
      <p:pic>
        <p:nvPicPr>
          <p:cNvPr id="87" name="Google Shape;87;p15"/>
          <p:cNvPicPr preferRelativeResize="0"/>
          <p:nvPr/>
        </p:nvPicPr>
        <p:blipFill>
          <a:blip r:embed="rId3">
            <a:alphaModFix/>
          </a:blip>
          <a:stretch>
            <a:fillRect/>
          </a:stretch>
        </p:blipFill>
        <p:spPr>
          <a:xfrm>
            <a:off x="3257850" y="1414275"/>
            <a:ext cx="5809949" cy="2394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The Normal Distribution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1"/>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Normal Parameter Estimation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Maximum Likelihood</a:t>
            </a:r>
            <a:endParaRPr/>
          </a:p>
        </p:txBody>
      </p:sp>
      <p:pic>
        <p:nvPicPr>
          <p:cNvPr id="483" name="Google Shape;483;p62"/>
          <p:cNvPicPr preferRelativeResize="0"/>
          <p:nvPr/>
        </p:nvPicPr>
        <p:blipFill>
          <a:blip r:embed="rId3">
            <a:alphaModFix/>
          </a:blip>
          <a:stretch>
            <a:fillRect/>
          </a:stretch>
        </p:blipFill>
        <p:spPr>
          <a:xfrm>
            <a:off x="5596875" y="1967325"/>
            <a:ext cx="3352800" cy="2543175"/>
          </a:xfrm>
          <a:prstGeom prst="rect">
            <a:avLst/>
          </a:prstGeom>
          <a:noFill/>
          <a:ln>
            <a:noFill/>
          </a:ln>
        </p:spPr>
      </p:pic>
      <p:sp>
        <p:nvSpPr>
          <p:cNvPr id="484" name="Google Shape;484;p62"/>
          <p:cNvSpPr txBox="1"/>
          <p:nvPr/>
        </p:nvSpPr>
        <p:spPr>
          <a:xfrm>
            <a:off x="6035050" y="1375400"/>
            <a:ext cx="2880300" cy="6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1033 Major League Baseball players</a:t>
            </a:r>
            <a:endParaRPr sz="1800"/>
          </a:p>
        </p:txBody>
      </p:sp>
      <p:sp>
        <p:nvSpPr>
          <p:cNvPr id="485" name="Google Shape;485;p62"/>
          <p:cNvSpPr txBox="1"/>
          <p:nvPr/>
        </p:nvSpPr>
        <p:spPr>
          <a:xfrm>
            <a:off x="6553900" y="4434300"/>
            <a:ext cx="184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1</a:t>
            </a:r>
            <a:r>
              <a:rPr lang="en-US">
                <a:solidFill>
                  <a:schemeClr val="dk1"/>
                </a:solidFill>
              </a:rPr>
              <a:t>: </a:t>
            </a:r>
            <a:r>
              <a:rPr lang="en-US">
                <a:solidFill>
                  <a:schemeClr val="dk1"/>
                </a:solidFill>
              </a:rPr>
              <a:t>Height (inches)</a:t>
            </a:r>
            <a:endParaRPr/>
          </a:p>
        </p:txBody>
      </p:sp>
      <p:sp>
        <p:nvSpPr>
          <p:cNvPr id="486" name="Google Shape;486;p62"/>
          <p:cNvSpPr txBox="1"/>
          <p:nvPr/>
        </p:nvSpPr>
        <p:spPr>
          <a:xfrm rot="-5400000">
            <a:off x="4553175" y="3020225"/>
            <a:ext cx="18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x</a:t>
            </a:r>
            <a:r>
              <a:rPr baseline="-25000" lang="en-US">
                <a:solidFill>
                  <a:schemeClr val="dk1"/>
                </a:solidFill>
              </a:rPr>
              <a:t>2</a:t>
            </a:r>
            <a:r>
              <a:rPr lang="en-US">
                <a:solidFill>
                  <a:schemeClr val="dk1"/>
                </a:solidFill>
              </a:rPr>
              <a:t>: </a:t>
            </a:r>
            <a:r>
              <a:rPr lang="en-US">
                <a:solidFill>
                  <a:schemeClr val="dk1"/>
                </a:solidFill>
              </a:rPr>
              <a:t>Weight (pounds)</a:t>
            </a:r>
            <a:endParaRPr b="1"/>
          </a:p>
        </p:txBody>
      </p:sp>
      <p:sp>
        <p:nvSpPr>
          <p:cNvPr id="487" name="Google Shape;487;p62"/>
          <p:cNvSpPr txBox="1"/>
          <p:nvPr/>
        </p:nvSpPr>
        <p:spPr>
          <a:xfrm>
            <a:off x="261450" y="1015550"/>
            <a:ext cx="4788900" cy="182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Assuming our model form is correct,</a:t>
            </a:r>
            <a:endParaRPr sz="1800"/>
          </a:p>
          <a:p>
            <a:pPr indent="-342900" lvl="0" marL="457200" rtl="0" algn="l">
              <a:spcBef>
                <a:spcPts val="1000"/>
              </a:spcBef>
              <a:spcAft>
                <a:spcPts val="0"/>
              </a:spcAft>
              <a:buSzPts val="1800"/>
              <a:buChar char="●"/>
            </a:pPr>
            <a:r>
              <a:rPr lang="en-US" sz="1800"/>
              <a:t>Choose parameters that maximize the probability (likelihood) of the data</a:t>
            </a:r>
            <a:endParaRPr sz="1800"/>
          </a:p>
          <a:p>
            <a:pPr indent="-342900" lvl="0" marL="457200" rtl="0" algn="l">
              <a:spcBef>
                <a:spcPts val="1000"/>
              </a:spcBef>
              <a:spcAft>
                <a:spcPts val="0"/>
              </a:spcAft>
              <a:buSzPts val="1800"/>
              <a:buChar char="●"/>
            </a:pPr>
            <a:r>
              <a:rPr lang="en-US" sz="1800"/>
              <a:t>Maximum Likelihood Estimates are the best we can do given </a:t>
            </a:r>
            <a:r>
              <a:rPr lang="en-US" sz="1800"/>
              <a:t>infinite</a:t>
            </a:r>
            <a:r>
              <a:rPr lang="en-US" sz="1800"/>
              <a:t> data</a:t>
            </a:r>
            <a:endParaRPr sz="1800"/>
          </a:p>
        </p:txBody>
      </p:sp>
      <p:pic>
        <p:nvPicPr>
          <p:cNvPr id="488" name="Google Shape;488;p62"/>
          <p:cNvPicPr preferRelativeResize="0"/>
          <p:nvPr/>
        </p:nvPicPr>
        <p:blipFill>
          <a:blip r:embed="rId4">
            <a:alphaModFix/>
          </a:blip>
          <a:stretch>
            <a:fillRect/>
          </a:stretch>
        </p:blipFill>
        <p:spPr>
          <a:xfrm>
            <a:off x="381000" y="2915700"/>
            <a:ext cx="4558849" cy="689396"/>
          </a:xfrm>
          <a:prstGeom prst="rect">
            <a:avLst/>
          </a:prstGeom>
          <a:noFill/>
          <a:ln>
            <a:noFill/>
          </a:ln>
        </p:spPr>
      </p:pic>
      <p:pic>
        <p:nvPicPr>
          <p:cNvPr id="489" name="Google Shape;489;p62"/>
          <p:cNvPicPr preferRelativeResize="0"/>
          <p:nvPr/>
        </p:nvPicPr>
        <p:blipFill>
          <a:blip r:embed="rId5">
            <a:alphaModFix/>
          </a:blip>
          <a:stretch>
            <a:fillRect/>
          </a:stretch>
        </p:blipFill>
        <p:spPr>
          <a:xfrm>
            <a:off x="401925" y="4434300"/>
            <a:ext cx="3133568" cy="546000"/>
          </a:xfrm>
          <a:prstGeom prst="rect">
            <a:avLst/>
          </a:prstGeom>
          <a:noFill/>
          <a:ln>
            <a:noFill/>
          </a:ln>
        </p:spPr>
      </p:pic>
      <p:sp>
        <p:nvSpPr>
          <p:cNvPr id="490" name="Google Shape;490;p62"/>
          <p:cNvSpPr txBox="1"/>
          <p:nvPr/>
        </p:nvSpPr>
        <p:spPr>
          <a:xfrm>
            <a:off x="261450" y="3786350"/>
            <a:ext cx="244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We want:</a:t>
            </a:r>
            <a:endParaRPr sz="1800"/>
          </a:p>
        </p:txBody>
      </p:sp>
      <p:sp>
        <p:nvSpPr>
          <p:cNvPr id="491" name="Google Shape;491;p62"/>
          <p:cNvSpPr txBox="1"/>
          <p:nvPr/>
        </p:nvSpPr>
        <p:spPr>
          <a:xfrm>
            <a:off x="9341075" y="3162950"/>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6"/>
              </a:rPr>
              <a:t>source</a:t>
            </a:r>
            <a:r>
              <a:rPr lang="en-US"/>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Univariate Estimation</a:t>
            </a:r>
            <a:endParaRPr/>
          </a:p>
        </p:txBody>
      </p:sp>
      <p:sp>
        <p:nvSpPr>
          <p:cNvPr id="498" name="Google Shape;498;p63"/>
          <p:cNvSpPr txBox="1"/>
          <p:nvPr/>
        </p:nvSpPr>
        <p:spPr>
          <a:xfrm>
            <a:off x="6035050" y="1375400"/>
            <a:ext cx="2880300" cy="6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1033 Major League Baseball players</a:t>
            </a:r>
            <a:endParaRPr sz="1800"/>
          </a:p>
        </p:txBody>
      </p:sp>
      <p:sp>
        <p:nvSpPr>
          <p:cNvPr id="499" name="Google Shape;499;p63"/>
          <p:cNvSpPr txBox="1"/>
          <p:nvPr/>
        </p:nvSpPr>
        <p:spPr>
          <a:xfrm>
            <a:off x="6553900" y="4434300"/>
            <a:ext cx="184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x</a:t>
            </a:r>
            <a:r>
              <a:rPr baseline="-25000" lang="en-US">
                <a:solidFill>
                  <a:schemeClr val="dk1"/>
                </a:solidFill>
              </a:rPr>
              <a:t>1</a:t>
            </a:r>
            <a:r>
              <a:rPr lang="en-US">
                <a:solidFill>
                  <a:schemeClr val="dk1"/>
                </a:solidFill>
              </a:rPr>
              <a:t>: Height (inches)</a:t>
            </a:r>
            <a:endParaRPr/>
          </a:p>
        </p:txBody>
      </p:sp>
      <p:sp>
        <p:nvSpPr>
          <p:cNvPr id="500" name="Google Shape;500;p63"/>
          <p:cNvSpPr txBox="1"/>
          <p:nvPr/>
        </p:nvSpPr>
        <p:spPr>
          <a:xfrm rot="-5400000">
            <a:off x="4553175" y="3020225"/>
            <a:ext cx="18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x</a:t>
            </a:r>
            <a:r>
              <a:rPr baseline="-25000" lang="en-US">
                <a:solidFill>
                  <a:schemeClr val="dk1"/>
                </a:solidFill>
              </a:rPr>
              <a:t>2</a:t>
            </a:r>
            <a:r>
              <a:rPr lang="en-US">
                <a:solidFill>
                  <a:schemeClr val="dk1"/>
                </a:solidFill>
              </a:rPr>
              <a:t>: Weight (pounds)</a:t>
            </a:r>
            <a:endParaRPr b="1"/>
          </a:p>
        </p:txBody>
      </p:sp>
      <p:pic>
        <p:nvPicPr>
          <p:cNvPr id="501" name="Google Shape;501;p63"/>
          <p:cNvPicPr preferRelativeResize="0"/>
          <p:nvPr/>
        </p:nvPicPr>
        <p:blipFill>
          <a:blip r:embed="rId3">
            <a:alphaModFix/>
          </a:blip>
          <a:stretch>
            <a:fillRect/>
          </a:stretch>
        </p:blipFill>
        <p:spPr>
          <a:xfrm>
            <a:off x="5650235" y="1998653"/>
            <a:ext cx="3248025" cy="2552700"/>
          </a:xfrm>
          <a:prstGeom prst="rect">
            <a:avLst/>
          </a:prstGeom>
          <a:noFill/>
          <a:ln>
            <a:noFill/>
          </a:ln>
        </p:spPr>
      </p:pic>
      <p:pic>
        <p:nvPicPr>
          <p:cNvPr id="502" name="Google Shape;502;p63"/>
          <p:cNvPicPr preferRelativeResize="0"/>
          <p:nvPr/>
        </p:nvPicPr>
        <p:blipFill>
          <a:blip r:embed="rId4">
            <a:alphaModFix/>
          </a:blip>
          <a:stretch>
            <a:fillRect/>
          </a:stretch>
        </p:blipFill>
        <p:spPr>
          <a:xfrm>
            <a:off x="8090575" y="1998925"/>
            <a:ext cx="966025" cy="1474750"/>
          </a:xfrm>
          <a:prstGeom prst="rect">
            <a:avLst/>
          </a:prstGeom>
          <a:noFill/>
          <a:ln>
            <a:noFill/>
          </a:ln>
        </p:spPr>
      </p:pic>
      <p:pic>
        <p:nvPicPr>
          <p:cNvPr id="503" name="Google Shape;503;p63"/>
          <p:cNvPicPr preferRelativeResize="0"/>
          <p:nvPr/>
        </p:nvPicPr>
        <p:blipFill>
          <a:blip r:embed="rId5">
            <a:alphaModFix/>
          </a:blip>
          <a:stretch>
            <a:fillRect/>
          </a:stretch>
        </p:blipFill>
        <p:spPr>
          <a:xfrm>
            <a:off x="561915" y="1065475"/>
            <a:ext cx="1147985" cy="617400"/>
          </a:xfrm>
          <a:prstGeom prst="rect">
            <a:avLst/>
          </a:prstGeom>
          <a:noFill/>
          <a:ln>
            <a:noFill/>
          </a:ln>
        </p:spPr>
      </p:pic>
      <p:pic>
        <p:nvPicPr>
          <p:cNvPr id="504" name="Google Shape;504;p63"/>
          <p:cNvPicPr preferRelativeResize="0"/>
          <p:nvPr/>
        </p:nvPicPr>
        <p:blipFill>
          <a:blip r:embed="rId6">
            <a:alphaModFix/>
          </a:blip>
          <a:stretch>
            <a:fillRect/>
          </a:stretch>
        </p:blipFill>
        <p:spPr>
          <a:xfrm>
            <a:off x="2059530" y="1065475"/>
            <a:ext cx="1793396" cy="617400"/>
          </a:xfrm>
          <a:prstGeom prst="rect">
            <a:avLst/>
          </a:prstGeom>
          <a:noFill/>
          <a:ln>
            <a:noFill/>
          </a:ln>
        </p:spPr>
      </p:pic>
      <p:pic>
        <p:nvPicPr>
          <p:cNvPr id="505" name="Google Shape;505;p63"/>
          <p:cNvPicPr preferRelativeResize="0"/>
          <p:nvPr/>
        </p:nvPicPr>
        <p:blipFill>
          <a:blip r:embed="rId7">
            <a:alphaModFix/>
          </a:blip>
          <a:stretch>
            <a:fillRect/>
          </a:stretch>
        </p:blipFill>
        <p:spPr>
          <a:xfrm>
            <a:off x="533400" y="1985000"/>
            <a:ext cx="4313986" cy="2552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4"/>
          <p:cNvPicPr preferRelativeResize="0"/>
          <p:nvPr/>
        </p:nvPicPr>
        <p:blipFill>
          <a:blip r:embed="rId3">
            <a:alphaModFix/>
          </a:blip>
          <a:stretch>
            <a:fillRect/>
          </a:stretch>
        </p:blipFill>
        <p:spPr>
          <a:xfrm>
            <a:off x="5654050" y="1988815"/>
            <a:ext cx="3276600" cy="2476500"/>
          </a:xfrm>
          <a:prstGeom prst="rect">
            <a:avLst/>
          </a:prstGeom>
          <a:noFill/>
          <a:ln>
            <a:noFill/>
          </a:ln>
        </p:spPr>
      </p:pic>
      <p:sp>
        <p:nvSpPr>
          <p:cNvPr id="512" name="Google Shape;512;p6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Multivariate Estimation</a:t>
            </a:r>
            <a:endParaRPr/>
          </a:p>
        </p:txBody>
      </p:sp>
      <p:sp>
        <p:nvSpPr>
          <p:cNvPr id="513" name="Google Shape;513;p64"/>
          <p:cNvSpPr txBox="1"/>
          <p:nvPr/>
        </p:nvSpPr>
        <p:spPr>
          <a:xfrm>
            <a:off x="6035050" y="1375400"/>
            <a:ext cx="2880300" cy="61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1033 Major League Baseball players</a:t>
            </a:r>
            <a:endParaRPr sz="1800"/>
          </a:p>
        </p:txBody>
      </p:sp>
      <p:sp>
        <p:nvSpPr>
          <p:cNvPr id="514" name="Google Shape;514;p64"/>
          <p:cNvSpPr txBox="1"/>
          <p:nvPr/>
        </p:nvSpPr>
        <p:spPr>
          <a:xfrm>
            <a:off x="6553900" y="4434300"/>
            <a:ext cx="184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x</a:t>
            </a:r>
            <a:r>
              <a:rPr baseline="-25000" lang="en-US">
                <a:solidFill>
                  <a:schemeClr val="dk1"/>
                </a:solidFill>
              </a:rPr>
              <a:t>1</a:t>
            </a:r>
            <a:r>
              <a:rPr lang="en-US">
                <a:solidFill>
                  <a:schemeClr val="dk1"/>
                </a:solidFill>
              </a:rPr>
              <a:t>: Height (inches)</a:t>
            </a:r>
            <a:endParaRPr/>
          </a:p>
        </p:txBody>
      </p:sp>
      <p:sp>
        <p:nvSpPr>
          <p:cNvPr id="515" name="Google Shape;515;p64"/>
          <p:cNvSpPr txBox="1"/>
          <p:nvPr/>
        </p:nvSpPr>
        <p:spPr>
          <a:xfrm rot="-5400000">
            <a:off x="4553175" y="3020225"/>
            <a:ext cx="18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x</a:t>
            </a:r>
            <a:r>
              <a:rPr baseline="-25000" lang="en-US">
                <a:solidFill>
                  <a:schemeClr val="dk1"/>
                </a:solidFill>
              </a:rPr>
              <a:t>2</a:t>
            </a:r>
            <a:r>
              <a:rPr lang="en-US">
                <a:solidFill>
                  <a:schemeClr val="dk1"/>
                </a:solidFill>
              </a:rPr>
              <a:t>: Weight (pounds)</a:t>
            </a:r>
            <a:endParaRPr b="1"/>
          </a:p>
        </p:txBody>
      </p:sp>
      <p:pic>
        <p:nvPicPr>
          <p:cNvPr id="516" name="Google Shape;516;p64"/>
          <p:cNvPicPr preferRelativeResize="0"/>
          <p:nvPr/>
        </p:nvPicPr>
        <p:blipFill>
          <a:blip r:embed="rId4">
            <a:alphaModFix/>
          </a:blip>
          <a:stretch>
            <a:fillRect/>
          </a:stretch>
        </p:blipFill>
        <p:spPr>
          <a:xfrm>
            <a:off x="8090575" y="1998925"/>
            <a:ext cx="966025" cy="1474750"/>
          </a:xfrm>
          <a:prstGeom prst="rect">
            <a:avLst/>
          </a:prstGeom>
          <a:noFill/>
          <a:ln>
            <a:noFill/>
          </a:ln>
        </p:spPr>
      </p:pic>
      <p:pic>
        <p:nvPicPr>
          <p:cNvPr id="517" name="Google Shape;517;p64"/>
          <p:cNvPicPr preferRelativeResize="0"/>
          <p:nvPr/>
        </p:nvPicPr>
        <p:blipFill>
          <a:blip r:embed="rId5">
            <a:alphaModFix/>
          </a:blip>
          <a:stretch>
            <a:fillRect/>
          </a:stretch>
        </p:blipFill>
        <p:spPr>
          <a:xfrm>
            <a:off x="2162618" y="1065475"/>
            <a:ext cx="2129550" cy="617400"/>
          </a:xfrm>
          <a:prstGeom prst="rect">
            <a:avLst/>
          </a:prstGeom>
          <a:noFill/>
          <a:ln>
            <a:noFill/>
          </a:ln>
        </p:spPr>
      </p:pic>
      <p:pic>
        <p:nvPicPr>
          <p:cNvPr id="518" name="Google Shape;518;p64"/>
          <p:cNvPicPr preferRelativeResize="0"/>
          <p:nvPr/>
        </p:nvPicPr>
        <p:blipFill>
          <a:blip r:embed="rId6">
            <a:alphaModFix/>
          </a:blip>
          <a:stretch>
            <a:fillRect/>
          </a:stretch>
        </p:blipFill>
        <p:spPr>
          <a:xfrm>
            <a:off x="561915" y="1065475"/>
            <a:ext cx="1147985" cy="617400"/>
          </a:xfrm>
          <a:prstGeom prst="rect">
            <a:avLst/>
          </a:prstGeom>
          <a:noFill/>
          <a:ln>
            <a:noFill/>
          </a:ln>
        </p:spPr>
      </p:pic>
      <p:pic>
        <p:nvPicPr>
          <p:cNvPr id="519" name="Google Shape;519;p64"/>
          <p:cNvPicPr preferRelativeResize="0"/>
          <p:nvPr/>
        </p:nvPicPr>
        <p:blipFill>
          <a:blip r:embed="rId7">
            <a:alphaModFix/>
          </a:blip>
          <a:stretch>
            <a:fillRect/>
          </a:stretch>
        </p:blipFill>
        <p:spPr>
          <a:xfrm>
            <a:off x="533400" y="2012725"/>
            <a:ext cx="3844375" cy="2616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Normal Parameter Estimation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6"/>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Gaussian Mixture Models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Gaussian</a:t>
            </a:r>
            <a:r>
              <a:rPr lang="en-US"/>
              <a:t> Mixtures</a:t>
            </a:r>
            <a:endParaRPr/>
          </a:p>
        </p:txBody>
      </p:sp>
      <p:sp>
        <p:nvSpPr>
          <p:cNvPr id="537" name="Google Shape;537;p67"/>
          <p:cNvSpPr txBox="1"/>
          <p:nvPr>
            <p:ph idx="1" type="body"/>
          </p:nvPr>
        </p:nvSpPr>
        <p:spPr>
          <a:xfrm>
            <a:off x="152400" y="1047750"/>
            <a:ext cx="5060700" cy="9774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600"/>
              </a:spcBef>
              <a:spcAft>
                <a:spcPts val="0"/>
              </a:spcAft>
              <a:buSzPts val="2000"/>
              <a:buChar char="•"/>
            </a:pPr>
            <a:r>
              <a:rPr lang="en-US" sz="2000"/>
              <a:t>Not all data is Normally distributed</a:t>
            </a:r>
            <a:endParaRPr sz="2000"/>
          </a:p>
          <a:p>
            <a:pPr indent="-355600" lvl="0" marL="457200" rtl="0" algn="l">
              <a:lnSpc>
                <a:spcPct val="150000"/>
              </a:lnSpc>
              <a:spcBef>
                <a:spcPts val="0"/>
              </a:spcBef>
              <a:spcAft>
                <a:spcPts val="0"/>
              </a:spcAft>
              <a:buSzPts val="2000"/>
              <a:buChar char="•"/>
            </a:pPr>
            <a:r>
              <a:rPr lang="en-US" sz="2000"/>
              <a:t>Can use a mixture of Normals:</a:t>
            </a:r>
            <a:endParaRPr sz="2000"/>
          </a:p>
        </p:txBody>
      </p:sp>
      <p:pic>
        <p:nvPicPr>
          <p:cNvPr id="538" name="Google Shape;538;p67"/>
          <p:cNvPicPr preferRelativeResize="0"/>
          <p:nvPr/>
        </p:nvPicPr>
        <p:blipFill>
          <a:blip r:embed="rId3">
            <a:alphaModFix/>
          </a:blip>
          <a:stretch>
            <a:fillRect/>
          </a:stretch>
        </p:blipFill>
        <p:spPr>
          <a:xfrm>
            <a:off x="914400" y="2101350"/>
            <a:ext cx="4237376" cy="411275"/>
          </a:xfrm>
          <a:prstGeom prst="rect">
            <a:avLst/>
          </a:prstGeom>
          <a:noFill/>
          <a:ln>
            <a:noFill/>
          </a:ln>
        </p:spPr>
      </p:pic>
      <p:pic>
        <p:nvPicPr>
          <p:cNvPr id="539" name="Google Shape;539;p67"/>
          <p:cNvPicPr preferRelativeResize="0"/>
          <p:nvPr/>
        </p:nvPicPr>
        <p:blipFill>
          <a:blip r:embed="rId4">
            <a:alphaModFix/>
          </a:blip>
          <a:stretch>
            <a:fillRect/>
          </a:stretch>
        </p:blipFill>
        <p:spPr>
          <a:xfrm>
            <a:off x="53875" y="2813118"/>
            <a:ext cx="2823325" cy="2109913"/>
          </a:xfrm>
          <a:prstGeom prst="rect">
            <a:avLst/>
          </a:prstGeom>
          <a:noFill/>
          <a:ln>
            <a:noFill/>
          </a:ln>
        </p:spPr>
      </p:pic>
      <p:pic>
        <p:nvPicPr>
          <p:cNvPr id="540" name="Google Shape;540;p67"/>
          <p:cNvPicPr preferRelativeResize="0"/>
          <p:nvPr/>
        </p:nvPicPr>
        <p:blipFill>
          <a:blip r:embed="rId5">
            <a:alphaModFix/>
          </a:blip>
          <a:stretch>
            <a:fillRect/>
          </a:stretch>
        </p:blipFill>
        <p:spPr>
          <a:xfrm>
            <a:off x="3013096" y="2771696"/>
            <a:ext cx="2974558" cy="2222929"/>
          </a:xfrm>
          <a:prstGeom prst="rect">
            <a:avLst/>
          </a:prstGeom>
          <a:noFill/>
          <a:ln>
            <a:noFill/>
          </a:ln>
        </p:spPr>
      </p:pic>
      <p:pic>
        <p:nvPicPr>
          <p:cNvPr id="541" name="Google Shape;541;p67"/>
          <p:cNvPicPr preferRelativeResize="0"/>
          <p:nvPr/>
        </p:nvPicPr>
        <p:blipFill>
          <a:blip r:embed="rId6">
            <a:alphaModFix/>
          </a:blip>
          <a:stretch>
            <a:fillRect/>
          </a:stretch>
        </p:blipFill>
        <p:spPr>
          <a:xfrm>
            <a:off x="6123550" y="2768825"/>
            <a:ext cx="2978400" cy="222294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Density</a:t>
            </a:r>
            <a:endParaRPr/>
          </a:p>
        </p:txBody>
      </p:sp>
      <p:pic>
        <p:nvPicPr>
          <p:cNvPr id="548" name="Google Shape;548;p68"/>
          <p:cNvPicPr preferRelativeResize="0"/>
          <p:nvPr/>
        </p:nvPicPr>
        <p:blipFill>
          <a:blip r:embed="rId3">
            <a:alphaModFix/>
          </a:blip>
          <a:stretch>
            <a:fillRect/>
          </a:stretch>
        </p:blipFill>
        <p:spPr>
          <a:xfrm>
            <a:off x="519600" y="2221175"/>
            <a:ext cx="4680400" cy="793300"/>
          </a:xfrm>
          <a:prstGeom prst="rect">
            <a:avLst/>
          </a:prstGeom>
          <a:noFill/>
          <a:ln>
            <a:noFill/>
          </a:ln>
        </p:spPr>
      </p:pic>
      <p:sp>
        <p:nvSpPr>
          <p:cNvPr id="549" name="Google Shape;549;p68"/>
          <p:cNvSpPr txBox="1"/>
          <p:nvPr/>
        </p:nvSpPr>
        <p:spPr>
          <a:xfrm>
            <a:off x="381000" y="1116725"/>
            <a:ext cx="5597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sz="2000">
                <a:solidFill>
                  <a:schemeClr val="dk1"/>
                </a:solidFill>
              </a:rPr>
              <a:t>The probability of each observation is a weighted combination of Gaussians:</a:t>
            </a:r>
            <a:endParaRPr sz="2000">
              <a:solidFill>
                <a:schemeClr val="dk1"/>
              </a:solidFill>
            </a:endParaRPr>
          </a:p>
        </p:txBody>
      </p:sp>
      <p:sp>
        <p:nvSpPr>
          <p:cNvPr id="550" name="Google Shape;550;p68"/>
          <p:cNvSpPr txBox="1"/>
          <p:nvPr/>
        </p:nvSpPr>
        <p:spPr>
          <a:xfrm>
            <a:off x="304800" y="3402725"/>
            <a:ext cx="6380400" cy="1236600"/>
          </a:xfrm>
          <a:prstGeom prst="rect">
            <a:avLst/>
          </a:prstGeom>
          <a:noFill/>
          <a:ln>
            <a:noFill/>
          </a:ln>
        </p:spPr>
        <p:txBody>
          <a:bodyPr anchorCtr="0" anchor="t" bIns="91425" lIns="91425" spcFirstLastPara="1" rIns="91425" wrap="square" tIns="91425">
            <a:spAutoFit/>
          </a:bodyPr>
          <a:lstStyle/>
          <a:p>
            <a:pPr indent="-355600" lvl="0" marL="457200" rtl="0" algn="l">
              <a:spcBef>
                <a:spcPts val="600"/>
              </a:spcBef>
              <a:spcAft>
                <a:spcPts val="0"/>
              </a:spcAft>
              <a:buClr>
                <a:schemeClr val="dk1"/>
              </a:buClr>
              <a:buSzPts val="2000"/>
              <a:buChar char="●"/>
            </a:pPr>
            <a:r>
              <a:rPr lang="en-US" sz="2000">
                <a:solidFill>
                  <a:schemeClr val="dk1"/>
                </a:solidFill>
              </a:rPr>
              <a:t>Component weights </a:t>
            </a:r>
            <a:r>
              <a:rPr i="1" lang="en-US" sz="2000">
                <a:solidFill>
                  <a:schemeClr val="dk1"/>
                </a:solidFill>
              </a:rPr>
              <a:t>p</a:t>
            </a:r>
            <a:r>
              <a:rPr lang="en-US" sz="2000">
                <a:solidFill>
                  <a:schemeClr val="dk1"/>
                </a:solidFill>
              </a:rPr>
              <a:t> are multinomial</a:t>
            </a:r>
            <a:endParaRPr sz="20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Can approximate any distribution… with enough Gaussians</a:t>
            </a:r>
            <a:endParaRPr sz="2000">
              <a:solidFill>
                <a:schemeClr val="dk1"/>
              </a:solidFill>
            </a:endParaRPr>
          </a:p>
        </p:txBody>
      </p:sp>
      <p:pic>
        <p:nvPicPr>
          <p:cNvPr id="551" name="Google Shape;551;p68"/>
          <p:cNvPicPr preferRelativeResize="0"/>
          <p:nvPr/>
        </p:nvPicPr>
        <p:blipFill>
          <a:blip r:embed="rId4">
            <a:alphaModFix/>
          </a:blip>
          <a:stretch>
            <a:fillRect/>
          </a:stretch>
        </p:blipFill>
        <p:spPr>
          <a:xfrm>
            <a:off x="5793825" y="1019100"/>
            <a:ext cx="3241825" cy="24226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Generative Process</a:t>
            </a:r>
            <a:endParaRPr/>
          </a:p>
        </p:txBody>
      </p:sp>
      <p:pic>
        <p:nvPicPr>
          <p:cNvPr id="558" name="Google Shape;558;p69"/>
          <p:cNvPicPr preferRelativeResize="0"/>
          <p:nvPr/>
        </p:nvPicPr>
        <p:blipFill>
          <a:blip r:embed="rId3">
            <a:alphaModFix/>
          </a:blip>
          <a:stretch>
            <a:fillRect/>
          </a:stretch>
        </p:blipFill>
        <p:spPr>
          <a:xfrm>
            <a:off x="367200" y="1230575"/>
            <a:ext cx="4680400" cy="793300"/>
          </a:xfrm>
          <a:prstGeom prst="rect">
            <a:avLst/>
          </a:prstGeom>
          <a:noFill/>
          <a:ln>
            <a:noFill/>
          </a:ln>
        </p:spPr>
      </p:pic>
      <p:sp>
        <p:nvSpPr>
          <p:cNvPr id="559" name="Google Shape;559;p69"/>
          <p:cNvSpPr txBox="1"/>
          <p:nvPr/>
        </p:nvSpPr>
        <p:spPr>
          <a:xfrm>
            <a:off x="304800" y="2488325"/>
            <a:ext cx="5252700" cy="1236600"/>
          </a:xfrm>
          <a:prstGeom prst="rect">
            <a:avLst/>
          </a:prstGeom>
          <a:noFill/>
          <a:ln>
            <a:noFill/>
          </a:ln>
        </p:spPr>
        <p:txBody>
          <a:bodyPr anchorCtr="0" anchor="t" bIns="91425" lIns="91425" spcFirstLastPara="1" rIns="91425" wrap="square" tIns="91425">
            <a:spAutoFit/>
          </a:bodyPr>
          <a:lstStyle/>
          <a:p>
            <a:pPr indent="-355600" lvl="0" marL="457200" rtl="0" algn="l">
              <a:spcBef>
                <a:spcPts val="600"/>
              </a:spcBef>
              <a:spcAft>
                <a:spcPts val="0"/>
              </a:spcAft>
              <a:buClr>
                <a:schemeClr val="dk1"/>
              </a:buClr>
              <a:buSzPts val="2000"/>
              <a:buAutoNum type="arabicParenBoth"/>
            </a:pPr>
            <a:r>
              <a:rPr lang="en-US" sz="2000">
                <a:solidFill>
                  <a:schemeClr val="dk1"/>
                </a:solidFill>
              </a:rPr>
              <a:t>Pick a component </a:t>
            </a:r>
            <a:r>
              <a:rPr i="1" lang="en-US" sz="2000">
                <a:solidFill>
                  <a:schemeClr val="dk1"/>
                </a:solidFill>
              </a:rPr>
              <a:t>j</a:t>
            </a:r>
            <a:r>
              <a:rPr lang="en-US" sz="2000">
                <a:solidFill>
                  <a:schemeClr val="dk1"/>
                </a:solidFill>
              </a:rPr>
              <a:t> from multinomial </a:t>
            </a:r>
            <a:r>
              <a:rPr i="1" lang="en-US" sz="2000">
                <a:solidFill>
                  <a:schemeClr val="dk1"/>
                </a:solidFill>
              </a:rPr>
              <a:t>p</a:t>
            </a:r>
            <a:endParaRPr i="1" sz="2000">
              <a:solidFill>
                <a:schemeClr val="dk1"/>
              </a:solidFill>
            </a:endParaRPr>
          </a:p>
          <a:p>
            <a:pPr indent="-355600" lvl="0" marL="457200" rtl="0" algn="l">
              <a:spcBef>
                <a:spcPts val="1000"/>
              </a:spcBef>
              <a:spcAft>
                <a:spcPts val="0"/>
              </a:spcAft>
              <a:buClr>
                <a:schemeClr val="dk1"/>
              </a:buClr>
              <a:buSzPts val="2000"/>
              <a:buAutoNum type="arabicParenBoth"/>
            </a:pPr>
            <a:r>
              <a:rPr lang="en-US" sz="2000">
                <a:solidFill>
                  <a:schemeClr val="dk1"/>
                </a:solidFill>
              </a:rPr>
              <a:t>Generate a data point </a:t>
            </a:r>
            <a:r>
              <a:rPr i="1" lang="en-US" sz="2000">
                <a:solidFill>
                  <a:schemeClr val="dk1"/>
                </a:solidFill>
              </a:rPr>
              <a:t>x</a:t>
            </a:r>
            <a:r>
              <a:rPr baseline="-25000" i="1" lang="en-US" sz="2000">
                <a:solidFill>
                  <a:schemeClr val="dk1"/>
                </a:solidFill>
              </a:rPr>
              <a:t>i</a:t>
            </a:r>
            <a:r>
              <a:rPr lang="en-US" sz="2000">
                <a:solidFill>
                  <a:schemeClr val="dk1"/>
                </a:solidFill>
              </a:rPr>
              <a:t> with probability given by N(µ</a:t>
            </a:r>
            <a:r>
              <a:rPr baseline="-25000" lang="en-US" sz="2000">
                <a:solidFill>
                  <a:schemeClr val="dk1"/>
                </a:solidFill>
              </a:rPr>
              <a:t>j</a:t>
            </a:r>
            <a:r>
              <a:rPr lang="en-US" sz="2000">
                <a:solidFill>
                  <a:schemeClr val="dk1"/>
                </a:solidFill>
              </a:rPr>
              <a:t>, Σ</a:t>
            </a:r>
            <a:r>
              <a:rPr baseline="-25000" lang="en-US" sz="2000">
                <a:solidFill>
                  <a:schemeClr val="dk1"/>
                </a:solidFill>
              </a:rPr>
              <a:t>j</a:t>
            </a:r>
            <a:r>
              <a:rPr lang="en-US" sz="2000">
                <a:solidFill>
                  <a:schemeClr val="dk1"/>
                </a:solidFill>
              </a:rPr>
              <a:t>)</a:t>
            </a:r>
            <a:endParaRPr sz="2000">
              <a:solidFill>
                <a:schemeClr val="dk1"/>
              </a:solidFill>
            </a:endParaRPr>
          </a:p>
        </p:txBody>
      </p:sp>
      <p:pic>
        <p:nvPicPr>
          <p:cNvPr id="560" name="Google Shape;560;p69"/>
          <p:cNvPicPr preferRelativeResize="0"/>
          <p:nvPr/>
        </p:nvPicPr>
        <p:blipFill>
          <a:blip r:embed="rId4">
            <a:alphaModFix/>
          </a:blip>
          <a:stretch>
            <a:fillRect/>
          </a:stretch>
        </p:blipFill>
        <p:spPr>
          <a:xfrm>
            <a:off x="5793825" y="1019100"/>
            <a:ext cx="3241825" cy="242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Unsupervised Learning</a:t>
            </a:r>
            <a:endParaRPr/>
          </a:p>
        </p:txBody>
      </p:sp>
      <p:sp>
        <p:nvSpPr>
          <p:cNvPr id="94" name="Google Shape;94;p16"/>
          <p:cNvSpPr txBox="1"/>
          <p:nvPr>
            <p:ph idx="1" type="body"/>
          </p:nvPr>
        </p:nvSpPr>
        <p:spPr>
          <a:xfrm>
            <a:off x="76200" y="1200150"/>
            <a:ext cx="34041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Understand data</a:t>
            </a:r>
            <a:endParaRPr sz="2400"/>
          </a:p>
          <a:p>
            <a:pPr indent="-381000" lvl="0" marL="457200" rtl="0" algn="l">
              <a:lnSpc>
                <a:spcPct val="150000"/>
              </a:lnSpc>
              <a:spcBef>
                <a:spcPts val="0"/>
              </a:spcBef>
              <a:spcAft>
                <a:spcPts val="0"/>
              </a:spcAft>
              <a:buSzPts val="2400"/>
              <a:buChar char="•"/>
            </a:pPr>
            <a:r>
              <a:rPr b="1" lang="en-US" sz="2400"/>
              <a:t>Quantify outliers</a:t>
            </a:r>
            <a:endParaRPr b="1" sz="2400"/>
          </a:p>
          <a:p>
            <a:pPr indent="-381000" lvl="0" marL="457200" rtl="0" algn="l">
              <a:lnSpc>
                <a:spcPct val="150000"/>
              </a:lnSpc>
              <a:spcBef>
                <a:spcPts val="0"/>
              </a:spcBef>
              <a:spcAft>
                <a:spcPts val="0"/>
              </a:spcAft>
              <a:buSzPts val="2400"/>
              <a:buChar char="•"/>
            </a:pPr>
            <a:r>
              <a:rPr lang="en-US" sz="2400"/>
              <a:t>Compress data </a:t>
            </a:r>
            <a:endParaRPr sz="2400"/>
          </a:p>
          <a:p>
            <a:pPr indent="-381000" lvl="0" marL="457200" rtl="0" algn="l">
              <a:lnSpc>
                <a:spcPct val="100000"/>
              </a:lnSpc>
              <a:spcBef>
                <a:spcPts val="0"/>
              </a:spcBef>
              <a:spcAft>
                <a:spcPts val="0"/>
              </a:spcAft>
              <a:buSzPts val="2400"/>
              <a:buChar char="•"/>
            </a:pPr>
            <a:r>
              <a:rPr lang="en-US" sz="2400"/>
              <a:t>Select/manipulate features</a:t>
            </a:r>
            <a:endParaRPr sz="2400"/>
          </a:p>
        </p:txBody>
      </p:sp>
      <p:pic>
        <p:nvPicPr>
          <p:cNvPr id="95" name="Google Shape;95;p16"/>
          <p:cNvPicPr preferRelativeResize="0"/>
          <p:nvPr/>
        </p:nvPicPr>
        <p:blipFill>
          <a:blip r:embed="rId3">
            <a:alphaModFix/>
          </a:blip>
          <a:stretch>
            <a:fillRect/>
          </a:stretch>
        </p:blipFill>
        <p:spPr>
          <a:xfrm>
            <a:off x="3785100" y="1185675"/>
            <a:ext cx="5255525" cy="3522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Generation Example</a:t>
            </a:r>
            <a:endParaRPr/>
          </a:p>
        </p:txBody>
      </p:sp>
      <p:sp>
        <p:nvSpPr>
          <p:cNvPr id="567" name="Google Shape;567;p70"/>
          <p:cNvSpPr txBox="1"/>
          <p:nvPr/>
        </p:nvSpPr>
        <p:spPr>
          <a:xfrm>
            <a:off x="457200" y="961050"/>
            <a:ext cx="8036700" cy="795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US" sz="2000">
                <a:solidFill>
                  <a:srgbClr val="000000"/>
                </a:solidFill>
              </a:rPr>
              <a:t>Speech data (in 2 dimensions), modeled with a 10-component GMM:</a:t>
            </a:r>
            <a:endParaRPr sz="2000">
              <a:solidFill>
                <a:srgbClr val="000000"/>
              </a:solidFill>
            </a:endParaRPr>
          </a:p>
        </p:txBody>
      </p:sp>
      <p:pic>
        <p:nvPicPr>
          <p:cNvPr id="568" name="Google Shape;568;p70"/>
          <p:cNvPicPr preferRelativeResize="0"/>
          <p:nvPr/>
        </p:nvPicPr>
        <p:blipFill>
          <a:blip r:embed="rId3">
            <a:alphaModFix/>
          </a:blip>
          <a:stretch>
            <a:fillRect/>
          </a:stretch>
        </p:blipFill>
        <p:spPr>
          <a:xfrm>
            <a:off x="228600" y="1752600"/>
            <a:ext cx="4171950" cy="2933700"/>
          </a:xfrm>
          <a:prstGeom prst="rect">
            <a:avLst/>
          </a:prstGeom>
          <a:noFill/>
          <a:ln>
            <a:noFill/>
          </a:ln>
        </p:spPr>
      </p:pic>
      <p:pic>
        <p:nvPicPr>
          <p:cNvPr id="569" name="Google Shape;569;p70"/>
          <p:cNvPicPr preferRelativeResize="0"/>
          <p:nvPr/>
        </p:nvPicPr>
        <p:blipFill>
          <a:blip r:embed="rId4">
            <a:alphaModFix/>
          </a:blip>
          <a:stretch>
            <a:fillRect/>
          </a:stretch>
        </p:blipFill>
        <p:spPr>
          <a:xfrm>
            <a:off x="4711750" y="1766888"/>
            <a:ext cx="4143375" cy="2905125"/>
          </a:xfrm>
          <a:prstGeom prst="rect">
            <a:avLst/>
          </a:prstGeom>
          <a:noFill/>
          <a:ln>
            <a:noFill/>
          </a:ln>
        </p:spPr>
      </p:pic>
      <p:sp>
        <p:nvSpPr>
          <p:cNvPr id="570" name="Google Shape;570;p70"/>
          <p:cNvSpPr txBox="1"/>
          <p:nvPr/>
        </p:nvSpPr>
        <p:spPr>
          <a:xfrm>
            <a:off x="5049888" y="4602275"/>
            <a:ext cx="34671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Sample from GMM</a:t>
            </a:r>
            <a:endParaRPr sz="1800"/>
          </a:p>
        </p:txBody>
      </p:sp>
      <p:sp>
        <p:nvSpPr>
          <p:cNvPr id="571" name="Google Shape;571;p70"/>
          <p:cNvSpPr txBox="1"/>
          <p:nvPr/>
        </p:nvSpPr>
        <p:spPr>
          <a:xfrm>
            <a:off x="581013" y="4602275"/>
            <a:ext cx="34671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Real speech data</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MLE for GMMs</a:t>
            </a:r>
            <a:endParaRPr/>
          </a:p>
        </p:txBody>
      </p:sp>
      <p:sp>
        <p:nvSpPr>
          <p:cNvPr id="578" name="Google Shape;578;p71"/>
          <p:cNvSpPr txBox="1"/>
          <p:nvPr>
            <p:ph idx="1" type="body"/>
          </p:nvPr>
        </p:nvSpPr>
        <p:spPr>
          <a:xfrm>
            <a:off x="457200" y="1200150"/>
            <a:ext cx="5780100" cy="3394500"/>
          </a:xfrm>
          <a:prstGeom prst="rect">
            <a:avLst/>
          </a:prstGeom>
        </p:spPr>
        <p:txBody>
          <a:bodyPr anchorCtr="0" anchor="t" bIns="45700" lIns="91425" spcFirstLastPara="1" rIns="91425" wrap="square" tIns="45700">
            <a:noAutofit/>
          </a:bodyPr>
          <a:lstStyle/>
          <a:p>
            <a:pPr indent="-381000" lvl="0" marL="457200" rtl="0" algn="l">
              <a:spcBef>
                <a:spcPts val="600"/>
              </a:spcBef>
              <a:spcAft>
                <a:spcPts val="0"/>
              </a:spcAft>
              <a:buSzPts val="2400"/>
              <a:buChar char="•"/>
            </a:pPr>
            <a:r>
              <a:rPr lang="en-US" sz="2400"/>
              <a:t>Need to estimate means, (co-)variances, and mixture weights</a:t>
            </a:r>
            <a:endParaRPr sz="2400"/>
          </a:p>
          <a:p>
            <a:pPr indent="-381000" lvl="0" marL="457200" rtl="0" algn="l">
              <a:spcBef>
                <a:spcPts val="1000"/>
              </a:spcBef>
              <a:spcAft>
                <a:spcPts val="0"/>
              </a:spcAft>
              <a:buSzPts val="2400"/>
              <a:buChar char="•"/>
            </a:pPr>
            <a:r>
              <a:rPr lang="en-US" sz="2400"/>
              <a:t>Mixture weights are </a:t>
            </a:r>
            <a:r>
              <a:rPr i="1" lang="en-US" sz="2400"/>
              <a:t>hidden</a:t>
            </a:r>
            <a:r>
              <a:rPr lang="en-US" sz="2400"/>
              <a:t> variables</a:t>
            </a:r>
            <a:endParaRPr sz="2400"/>
          </a:p>
          <a:p>
            <a:pPr indent="-381000" lvl="0" marL="457200" rtl="0" algn="l">
              <a:spcBef>
                <a:spcPts val="1000"/>
              </a:spcBef>
              <a:spcAft>
                <a:spcPts val="1000"/>
              </a:spcAft>
              <a:buSzPts val="2400"/>
              <a:buChar char="•"/>
            </a:pPr>
            <a:r>
              <a:rPr lang="en-US" sz="2400"/>
              <a:t>No straightforward way to get the argmax over parameters</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Gaussian Mixture Models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GMM Parameter Estimation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Hidden Variables</a:t>
            </a:r>
            <a:endParaRPr/>
          </a:p>
        </p:txBody>
      </p:sp>
      <p:sp>
        <p:nvSpPr>
          <p:cNvPr id="596" name="Google Shape;596;p74"/>
          <p:cNvSpPr txBox="1"/>
          <p:nvPr>
            <p:ph idx="1" type="body"/>
          </p:nvPr>
        </p:nvSpPr>
        <p:spPr>
          <a:xfrm>
            <a:off x="152400" y="1200150"/>
            <a:ext cx="4735500" cy="33945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600"/>
              </a:spcBef>
              <a:spcAft>
                <a:spcPts val="0"/>
              </a:spcAft>
              <a:buSzPts val="2000"/>
              <a:buChar char="•"/>
            </a:pPr>
            <a:r>
              <a:rPr lang="en-US" sz="2000"/>
              <a:t>Suppose we had a cluster assignment for each data point;</a:t>
            </a:r>
            <a:endParaRPr sz="2000"/>
          </a:p>
          <a:p>
            <a:pPr indent="-355600" lvl="0" marL="457200" rtl="0" algn="l">
              <a:lnSpc>
                <a:spcPct val="115000"/>
              </a:lnSpc>
              <a:spcBef>
                <a:spcPts val="1000"/>
              </a:spcBef>
              <a:spcAft>
                <a:spcPts val="0"/>
              </a:spcAft>
              <a:buSzPts val="2000"/>
              <a:buChar char="•"/>
            </a:pPr>
            <a:r>
              <a:rPr lang="en-US" sz="2000"/>
              <a:t>Now we can get the MLE for the GMM parameters!</a:t>
            </a:r>
            <a:endParaRPr sz="2000"/>
          </a:p>
          <a:p>
            <a:pPr indent="-355600" lvl="0" marL="457200" rtl="0" algn="l">
              <a:lnSpc>
                <a:spcPct val="115000"/>
              </a:lnSpc>
              <a:spcBef>
                <a:spcPts val="1000"/>
              </a:spcBef>
              <a:spcAft>
                <a:spcPts val="0"/>
              </a:spcAft>
              <a:buSzPts val="2000"/>
              <a:buChar char="•"/>
            </a:pPr>
            <a:r>
              <a:rPr lang="en-US" sz="2000"/>
              <a:t>Given </a:t>
            </a:r>
            <a:r>
              <a:rPr lang="en-US" sz="2000"/>
              <a:t>Gaussian</a:t>
            </a:r>
            <a:r>
              <a:rPr lang="en-US" sz="2000"/>
              <a:t> parameters, we can generate cluster assignments</a:t>
            </a:r>
            <a:endParaRPr sz="2000"/>
          </a:p>
          <a:p>
            <a:pPr indent="-355600" lvl="0" marL="457200" rtl="0" algn="l">
              <a:lnSpc>
                <a:spcPct val="115000"/>
              </a:lnSpc>
              <a:spcBef>
                <a:spcPts val="1000"/>
              </a:spcBef>
              <a:spcAft>
                <a:spcPts val="1000"/>
              </a:spcAft>
              <a:buSzPts val="2000"/>
              <a:buChar char="•"/>
            </a:pPr>
            <a:r>
              <a:rPr lang="en-US" sz="2000"/>
              <a:t>Sounds like the K-Means algorithm</a:t>
            </a:r>
            <a:endParaRPr sz="2000"/>
          </a:p>
        </p:txBody>
      </p:sp>
      <p:pic>
        <p:nvPicPr>
          <p:cNvPr id="597" name="Google Shape;597;p74"/>
          <p:cNvPicPr preferRelativeResize="0"/>
          <p:nvPr/>
        </p:nvPicPr>
        <p:blipFill>
          <a:blip r:embed="rId3">
            <a:alphaModFix/>
          </a:blip>
          <a:stretch>
            <a:fillRect/>
          </a:stretch>
        </p:blipFill>
        <p:spPr>
          <a:xfrm>
            <a:off x="4944200" y="1187025"/>
            <a:ext cx="4002100" cy="2990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Expectation Maximization (EM)</a:t>
            </a:r>
            <a:endParaRPr/>
          </a:p>
        </p:txBody>
      </p:sp>
      <p:sp>
        <p:nvSpPr>
          <p:cNvPr id="604" name="Google Shape;604;p75"/>
          <p:cNvSpPr txBox="1"/>
          <p:nvPr>
            <p:ph idx="1" type="body"/>
          </p:nvPr>
        </p:nvSpPr>
        <p:spPr>
          <a:xfrm>
            <a:off x="304800" y="951175"/>
            <a:ext cx="4365600" cy="3847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US" sz="1800"/>
              <a:t>Hard assignment:</a:t>
            </a:r>
            <a:endParaRPr sz="1800"/>
          </a:p>
          <a:p>
            <a:pPr indent="-342900" lvl="0" marL="457200" rtl="0" algn="l">
              <a:spcBef>
                <a:spcPts val="1000"/>
              </a:spcBef>
              <a:spcAft>
                <a:spcPts val="0"/>
              </a:spcAft>
              <a:buSzPts val="1800"/>
              <a:buChar char="•"/>
            </a:pPr>
            <a:r>
              <a:rPr lang="en-US" sz="1800"/>
              <a:t>Assign a single cluster for each x</a:t>
            </a:r>
            <a:r>
              <a:rPr baseline="-25000" lang="en-US" sz="1800"/>
              <a:t>i</a:t>
            </a:r>
            <a:endParaRPr baseline="-25000" sz="1800"/>
          </a:p>
          <a:p>
            <a:pPr indent="-342900" lvl="0" marL="457200" rtl="0" algn="l">
              <a:spcBef>
                <a:spcPts val="1000"/>
              </a:spcBef>
              <a:spcAft>
                <a:spcPts val="0"/>
              </a:spcAft>
              <a:buSzPts val="1800"/>
              <a:buChar char="•"/>
            </a:pPr>
            <a:r>
              <a:rPr lang="en-US" sz="1800"/>
              <a:t>Similar to K-Means</a:t>
            </a:r>
            <a:endParaRPr sz="1800"/>
          </a:p>
          <a:p>
            <a:pPr indent="-342900" lvl="0" marL="457200" rtl="0" algn="l">
              <a:lnSpc>
                <a:spcPct val="150000"/>
              </a:lnSpc>
              <a:spcBef>
                <a:spcPts val="1000"/>
              </a:spcBef>
              <a:spcAft>
                <a:spcPts val="0"/>
              </a:spcAft>
              <a:buSzPts val="1800"/>
              <a:buChar char="•"/>
            </a:pPr>
            <a:r>
              <a:rPr lang="en-US" sz="1800"/>
              <a:t>Convergence guarantees don’t hold</a:t>
            </a:r>
            <a:endParaRPr sz="1800"/>
          </a:p>
          <a:p>
            <a:pPr indent="0" lvl="0" marL="0" rtl="0" algn="l">
              <a:spcBef>
                <a:spcPts val="1000"/>
              </a:spcBef>
              <a:spcAft>
                <a:spcPts val="0"/>
              </a:spcAft>
              <a:buClr>
                <a:schemeClr val="dk1"/>
              </a:buClr>
              <a:buSzPts val="1100"/>
              <a:buFont typeface="Arial"/>
              <a:buNone/>
            </a:pPr>
            <a:r>
              <a:rPr lang="en-US" sz="1800"/>
              <a:t>Soft assignment:</a:t>
            </a:r>
            <a:endParaRPr sz="1800"/>
          </a:p>
          <a:p>
            <a:pPr indent="-342900" lvl="0" marL="457200" rtl="0" algn="l">
              <a:spcBef>
                <a:spcPts val="1000"/>
              </a:spcBef>
              <a:spcAft>
                <a:spcPts val="0"/>
              </a:spcAft>
              <a:buSzPts val="1800"/>
              <a:buChar char="•"/>
            </a:pPr>
            <a:r>
              <a:rPr lang="en-US" sz="1800"/>
              <a:t>x</a:t>
            </a:r>
            <a:r>
              <a:rPr baseline="-25000" lang="en-US" sz="1800"/>
              <a:t>i</a:t>
            </a:r>
            <a:r>
              <a:rPr lang="en-US" sz="1800"/>
              <a:t> gets a partial assignment to each cluster </a:t>
            </a:r>
            <a:r>
              <a:rPr i="1" lang="en-US" sz="1800"/>
              <a:t>j</a:t>
            </a:r>
            <a:endParaRPr sz="1800"/>
          </a:p>
          <a:p>
            <a:pPr indent="-342900" lvl="0" marL="457200" rtl="0" algn="l">
              <a:spcBef>
                <a:spcPts val="1000"/>
              </a:spcBef>
              <a:spcAft>
                <a:spcPts val="0"/>
              </a:spcAft>
              <a:buSzPts val="1800"/>
              <a:buChar char="•"/>
            </a:pPr>
            <a:r>
              <a:rPr lang="en-US" sz="1800"/>
              <a:t>Also called “fractional counts”</a:t>
            </a:r>
            <a:endParaRPr sz="1800"/>
          </a:p>
          <a:p>
            <a:pPr indent="-342900" lvl="0" marL="457200" rtl="0" algn="l">
              <a:spcBef>
                <a:spcPts val="1000"/>
              </a:spcBef>
              <a:spcAft>
                <a:spcPts val="1000"/>
              </a:spcAft>
              <a:buSzPts val="1800"/>
              <a:buChar char="•"/>
            </a:pPr>
            <a:r>
              <a:rPr lang="en-US" sz="1800"/>
              <a:t>Parameters converge to local optimum</a:t>
            </a:r>
            <a:endParaRPr sz="1800"/>
          </a:p>
        </p:txBody>
      </p:sp>
      <p:pic>
        <p:nvPicPr>
          <p:cNvPr id="605" name="Google Shape;605;p75"/>
          <p:cNvPicPr preferRelativeResize="0"/>
          <p:nvPr/>
        </p:nvPicPr>
        <p:blipFill>
          <a:blip r:embed="rId3">
            <a:alphaModFix/>
          </a:blip>
          <a:stretch>
            <a:fillRect/>
          </a:stretch>
        </p:blipFill>
        <p:spPr>
          <a:xfrm>
            <a:off x="4944200" y="1187025"/>
            <a:ext cx="4002100" cy="2990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Example</a:t>
            </a:r>
            <a:endParaRPr/>
          </a:p>
        </p:txBody>
      </p:sp>
      <p:pic>
        <p:nvPicPr>
          <p:cNvPr id="612" name="Google Shape;612;p76"/>
          <p:cNvPicPr preferRelativeResize="0"/>
          <p:nvPr/>
        </p:nvPicPr>
        <p:blipFill>
          <a:blip r:embed="rId3">
            <a:alphaModFix/>
          </a:blip>
          <a:stretch>
            <a:fillRect/>
          </a:stretch>
        </p:blipFill>
        <p:spPr>
          <a:xfrm>
            <a:off x="4473466" y="3636575"/>
            <a:ext cx="4333884" cy="876300"/>
          </a:xfrm>
          <a:prstGeom prst="rect">
            <a:avLst/>
          </a:prstGeom>
          <a:noFill/>
          <a:ln>
            <a:noFill/>
          </a:ln>
        </p:spPr>
      </p:pic>
      <p:pic>
        <p:nvPicPr>
          <p:cNvPr id="613" name="Google Shape;613;p76"/>
          <p:cNvPicPr preferRelativeResize="0"/>
          <p:nvPr/>
        </p:nvPicPr>
        <p:blipFill>
          <a:blip r:embed="rId4">
            <a:alphaModFix/>
          </a:blip>
          <a:stretch>
            <a:fillRect/>
          </a:stretch>
        </p:blipFill>
        <p:spPr>
          <a:xfrm>
            <a:off x="4495800" y="2423125"/>
            <a:ext cx="2800350" cy="624527"/>
          </a:xfrm>
          <a:prstGeom prst="rect">
            <a:avLst/>
          </a:prstGeom>
          <a:noFill/>
          <a:ln>
            <a:noFill/>
          </a:ln>
        </p:spPr>
      </p:pic>
      <p:pic>
        <p:nvPicPr>
          <p:cNvPr id="614" name="Google Shape;614;p76"/>
          <p:cNvPicPr preferRelativeResize="0"/>
          <p:nvPr/>
        </p:nvPicPr>
        <p:blipFill>
          <a:blip r:embed="rId5">
            <a:alphaModFix/>
          </a:blip>
          <a:stretch>
            <a:fillRect/>
          </a:stretch>
        </p:blipFill>
        <p:spPr>
          <a:xfrm>
            <a:off x="4495800" y="1514475"/>
            <a:ext cx="3981449" cy="319727"/>
          </a:xfrm>
          <a:prstGeom prst="rect">
            <a:avLst/>
          </a:prstGeom>
          <a:noFill/>
          <a:ln>
            <a:noFill/>
          </a:ln>
        </p:spPr>
      </p:pic>
      <p:sp>
        <p:nvSpPr>
          <p:cNvPr id="615" name="Google Shape;615;p76"/>
          <p:cNvSpPr txBox="1"/>
          <p:nvPr/>
        </p:nvSpPr>
        <p:spPr>
          <a:xfrm>
            <a:off x="985375" y="1443488"/>
            <a:ext cx="29364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a:t>10 data points</a:t>
            </a:r>
            <a:endParaRPr sz="1800"/>
          </a:p>
        </p:txBody>
      </p:sp>
      <p:sp>
        <p:nvSpPr>
          <p:cNvPr id="616" name="Google Shape;616;p76"/>
          <p:cNvSpPr txBox="1"/>
          <p:nvPr/>
        </p:nvSpPr>
        <p:spPr>
          <a:xfrm>
            <a:off x="985375" y="2498181"/>
            <a:ext cx="29364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a:t>Initial parameter values</a:t>
            </a:r>
            <a:endParaRPr sz="1800"/>
          </a:p>
        </p:txBody>
      </p:sp>
      <p:sp>
        <p:nvSpPr>
          <p:cNvPr id="617" name="Google Shape;617;p76"/>
          <p:cNvSpPr txBox="1"/>
          <p:nvPr/>
        </p:nvSpPr>
        <p:spPr>
          <a:xfrm>
            <a:off x="512275" y="3705275"/>
            <a:ext cx="34095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800"/>
              <a:t>Training data; </a:t>
            </a:r>
            <a:endParaRPr sz="1800"/>
          </a:p>
          <a:p>
            <a:pPr indent="0" lvl="0" marL="0" rtl="0" algn="r">
              <a:spcBef>
                <a:spcPts val="0"/>
              </a:spcBef>
              <a:spcAft>
                <a:spcPts val="0"/>
              </a:spcAft>
              <a:buNone/>
            </a:pPr>
            <a:r>
              <a:rPr lang="en-US" sz="1800"/>
              <a:t>Densities of initial Gaussians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Example: Expectation Step</a:t>
            </a:r>
            <a:endParaRPr/>
          </a:p>
        </p:txBody>
      </p:sp>
      <p:pic>
        <p:nvPicPr>
          <p:cNvPr id="624" name="Google Shape;624;p77"/>
          <p:cNvPicPr preferRelativeResize="0"/>
          <p:nvPr/>
        </p:nvPicPr>
        <p:blipFill>
          <a:blip r:embed="rId3">
            <a:alphaModFix/>
          </a:blip>
          <a:stretch>
            <a:fillRect/>
          </a:stretch>
        </p:blipFill>
        <p:spPr>
          <a:xfrm>
            <a:off x="3848200" y="1118994"/>
            <a:ext cx="4838599" cy="377018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Example: Maximization Step</a:t>
            </a:r>
            <a:endParaRPr/>
          </a:p>
        </p:txBody>
      </p:sp>
      <p:grpSp>
        <p:nvGrpSpPr>
          <p:cNvPr id="631" name="Google Shape;631;p78"/>
          <p:cNvGrpSpPr/>
          <p:nvPr/>
        </p:nvGrpSpPr>
        <p:grpSpPr>
          <a:xfrm>
            <a:off x="6429050" y="1397800"/>
            <a:ext cx="2324100" cy="2938883"/>
            <a:chOff x="6901350" y="1836625"/>
            <a:chExt cx="2324100" cy="2938883"/>
          </a:xfrm>
        </p:grpSpPr>
        <p:pic>
          <p:nvPicPr>
            <p:cNvPr id="632" name="Google Shape;632;p78"/>
            <p:cNvPicPr preferRelativeResize="0"/>
            <p:nvPr/>
          </p:nvPicPr>
          <p:blipFill>
            <a:blip r:embed="rId3">
              <a:alphaModFix/>
            </a:blip>
            <a:stretch>
              <a:fillRect/>
            </a:stretch>
          </p:blipFill>
          <p:spPr>
            <a:xfrm>
              <a:off x="6901350" y="1836625"/>
              <a:ext cx="581025" cy="2924175"/>
            </a:xfrm>
            <a:prstGeom prst="rect">
              <a:avLst/>
            </a:prstGeom>
            <a:noFill/>
            <a:ln>
              <a:noFill/>
            </a:ln>
          </p:spPr>
        </p:pic>
        <p:pic>
          <p:nvPicPr>
            <p:cNvPr id="633" name="Google Shape;633;p78"/>
            <p:cNvPicPr preferRelativeResize="0"/>
            <p:nvPr/>
          </p:nvPicPr>
          <p:blipFill>
            <a:blip r:embed="rId4">
              <a:alphaModFix/>
            </a:blip>
            <a:stretch>
              <a:fillRect/>
            </a:stretch>
          </p:blipFill>
          <p:spPr>
            <a:xfrm>
              <a:off x="7406175" y="1870383"/>
              <a:ext cx="1819275" cy="2905125"/>
            </a:xfrm>
            <a:prstGeom prst="rect">
              <a:avLst/>
            </a:prstGeom>
            <a:noFill/>
            <a:ln>
              <a:noFill/>
            </a:ln>
          </p:spPr>
        </p:pic>
      </p:grpSp>
      <p:pic>
        <p:nvPicPr>
          <p:cNvPr id="634" name="Google Shape;634;p78"/>
          <p:cNvPicPr preferRelativeResize="0"/>
          <p:nvPr/>
        </p:nvPicPr>
        <p:blipFill>
          <a:blip r:embed="rId5">
            <a:alphaModFix/>
          </a:blip>
          <a:stretch>
            <a:fillRect/>
          </a:stretch>
        </p:blipFill>
        <p:spPr>
          <a:xfrm>
            <a:off x="304800" y="1739575"/>
            <a:ext cx="5360926" cy="2284625"/>
          </a:xfrm>
          <a:prstGeom prst="rect">
            <a:avLst/>
          </a:prstGeom>
          <a:noFill/>
          <a:ln>
            <a:noFill/>
          </a:ln>
        </p:spPr>
      </p:pic>
      <p:sp>
        <p:nvSpPr>
          <p:cNvPr id="635" name="Google Shape;635;p78"/>
          <p:cNvSpPr txBox="1"/>
          <p:nvPr/>
        </p:nvSpPr>
        <p:spPr>
          <a:xfrm>
            <a:off x="375775" y="1138700"/>
            <a:ext cx="50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Estimate means from fractional counts:</a:t>
            </a:r>
            <a:endParaRPr sz="1800"/>
          </a:p>
        </p:txBody>
      </p:sp>
      <p:sp>
        <p:nvSpPr>
          <p:cNvPr id="636" name="Google Shape;636;p78"/>
          <p:cNvSpPr txBox="1"/>
          <p:nvPr/>
        </p:nvSpPr>
        <p:spPr>
          <a:xfrm>
            <a:off x="375775" y="4339100"/>
            <a:ext cx="50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Similar for variances</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Example: Mixture Weights</a:t>
            </a:r>
            <a:endParaRPr/>
          </a:p>
        </p:txBody>
      </p:sp>
      <p:grpSp>
        <p:nvGrpSpPr>
          <p:cNvPr id="643" name="Google Shape;643;p79"/>
          <p:cNvGrpSpPr/>
          <p:nvPr/>
        </p:nvGrpSpPr>
        <p:grpSpPr>
          <a:xfrm>
            <a:off x="6429050" y="1397800"/>
            <a:ext cx="2324100" cy="2938883"/>
            <a:chOff x="6901350" y="1836625"/>
            <a:chExt cx="2324100" cy="2938883"/>
          </a:xfrm>
        </p:grpSpPr>
        <p:pic>
          <p:nvPicPr>
            <p:cNvPr id="644" name="Google Shape;644;p79"/>
            <p:cNvPicPr preferRelativeResize="0"/>
            <p:nvPr/>
          </p:nvPicPr>
          <p:blipFill>
            <a:blip r:embed="rId3">
              <a:alphaModFix/>
            </a:blip>
            <a:stretch>
              <a:fillRect/>
            </a:stretch>
          </p:blipFill>
          <p:spPr>
            <a:xfrm>
              <a:off x="6901350" y="1836625"/>
              <a:ext cx="581025" cy="2924175"/>
            </a:xfrm>
            <a:prstGeom prst="rect">
              <a:avLst/>
            </a:prstGeom>
            <a:noFill/>
            <a:ln>
              <a:noFill/>
            </a:ln>
          </p:spPr>
        </p:pic>
        <p:pic>
          <p:nvPicPr>
            <p:cNvPr id="645" name="Google Shape;645;p79"/>
            <p:cNvPicPr preferRelativeResize="0"/>
            <p:nvPr/>
          </p:nvPicPr>
          <p:blipFill>
            <a:blip r:embed="rId4">
              <a:alphaModFix/>
            </a:blip>
            <a:stretch>
              <a:fillRect/>
            </a:stretch>
          </p:blipFill>
          <p:spPr>
            <a:xfrm>
              <a:off x="7406175" y="1870383"/>
              <a:ext cx="1819275" cy="2905125"/>
            </a:xfrm>
            <a:prstGeom prst="rect">
              <a:avLst/>
            </a:prstGeom>
            <a:noFill/>
            <a:ln>
              <a:noFill/>
            </a:ln>
          </p:spPr>
        </p:pic>
      </p:grpSp>
      <p:sp>
        <p:nvSpPr>
          <p:cNvPr id="646" name="Google Shape;646;p79"/>
          <p:cNvSpPr txBox="1"/>
          <p:nvPr/>
        </p:nvSpPr>
        <p:spPr>
          <a:xfrm>
            <a:off x="375775" y="1138700"/>
            <a:ext cx="505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Estimate means from fractional counts:</a:t>
            </a:r>
            <a:endParaRPr sz="1800"/>
          </a:p>
        </p:txBody>
      </p:sp>
      <p:pic>
        <p:nvPicPr>
          <p:cNvPr id="647" name="Google Shape;647;p79"/>
          <p:cNvPicPr preferRelativeResize="0"/>
          <p:nvPr/>
        </p:nvPicPr>
        <p:blipFill>
          <a:blip r:embed="rId5">
            <a:alphaModFix/>
          </a:blip>
          <a:stretch>
            <a:fillRect/>
          </a:stretch>
        </p:blipFill>
        <p:spPr>
          <a:xfrm>
            <a:off x="813425" y="1836850"/>
            <a:ext cx="4100825" cy="68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Unsupervised Learning</a:t>
            </a:r>
            <a:endParaRPr/>
          </a:p>
        </p:txBody>
      </p:sp>
      <p:sp>
        <p:nvSpPr>
          <p:cNvPr id="102" name="Google Shape;102;p17"/>
          <p:cNvSpPr txBox="1"/>
          <p:nvPr>
            <p:ph idx="1" type="body"/>
          </p:nvPr>
        </p:nvSpPr>
        <p:spPr>
          <a:xfrm>
            <a:off x="76200" y="1200150"/>
            <a:ext cx="38382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Understand data</a:t>
            </a:r>
            <a:endParaRPr sz="2400"/>
          </a:p>
          <a:p>
            <a:pPr indent="-381000" lvl="0" marL="457200" rtl="0" algn="l">
              <a:lnSpc>
                <a:spcPct val="150000"/>
              </a:lnSpc>
              <a:spcBef>
                <a:spcPts val="0"/>
              </a:spcBef>
              <a:spcAft>
                <a:spcPts val="0"/>
              </a:spcAft>
              <a:buSzPts val="2400"/>
              <a:buChar char="•"/>
            </a:pPr>
            <a:r>
              <a:rPr lang="en-US" sz="2400"/>
              <a:t>Quantify outliers</a:t>
            </a:r>
            <a:endParaRPr sz="2400"/>
          </a:p>
          <a:p>
            <a:pPr indent="-381000" lvl="0" marL="457200" rtl="0" algn="l">
              <a:lnSpc>
                <a:spcPct val="150000"/>
              </a:lnSpc>
              <a:spcBef>
                <a:spcPts val="0"/>
              </a:spcBef>
              <a:spcAft>
                <a:spcPts val="0"/>
              </a:spcAft>
              <a:buSzPts val="2400"/>
              <a:buChar char="•"/>
            </a:pPr>
            <a:r>
              <a:rPr b="1" lang="en-US" sz="2400"/>
              <a:t>Compress data </a:t>
            </a:r>
            <a:endParaRPr b="1" sz="2400"/>
          </a:p>
          <a:p>
            <a:pPr indent="-381000" lvl="0" marL="457200" rtl="0" algn="l">
              <a:lnSpc>
                <a:spcPct val="100000"/>
              </a:lnSpc>
              <a:spcBef>
                <a:spcPts val="0"/>
              </a:spcBef>
              <a:spcAft>
                <a:spcPts val="0"/>
              </a:spcAft>
              <a:buSzPts val="2400"/>
              <a:buChar char="•"/>
            </a:pPr>
            <a:r>
              <a:rPr lang="en-US" sz="2400"/>
              <a:t>Select/manipulate features</a:t>
            </a:r>
            <a:endParaRPr sz="2400"/>
          </a:p>
        </p:txBody>
      </p:sp>
      <p:pic>
        <p:nvPicPr>
          <p:cNvPr id="103" name="Google Shape;103;p17"/>
          <p:cNvPicPr preferRelativeResize="0"/>
          <p:nvPr/>
        </p:nvPicPr>
        <p:blipFill>
          <a:blip r:embed="rId3">
            <a:alphaModFix/>
          </a:blip>
          <a:stretch>
            <a:fillRect/>
          </a:stretch>
        </p:blipFill>
        <p:spPr>
          <a:xfrm>
            <a:off x="3189425" y="1486875"/>
            <a:ext cx="5878377" cy="2808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GMM Example: Iterations</a:t>
            </a:r>
            <a:endParaRPr/>
          </a:p>
        </p:txBody>
      </p:sp>
      <p:pic>
        <p:nvPicPr>
          <p:cNvPr id="654" name="Google Shape;654;p80"/>
          <p:cNvPicPr preferRelativeResize="0"/>
          <p:nvPr/>
        </p:nvPicPr>
        <p:blipFill>
          <a:blip r:embed="rId3">
            <a:alphaModFix/>
          </a:blip>
          <a:stretch>
            <a:fillRect/>
          </a:stretch>
        </p:blipFill>
        <p:spPr>
          <a:xfrm>
            <a:off x="5478525" y="1014900"/>
            <a:ext cx="3496150" cy="2288001"/>
          </a:xfrm>
          <a:prstGeom prst="rect">
            <a:avLst/>
          </a:prstGeom>
          <a:noFill/>
          <a:ln>
            <a:noFill/>
          </a:ln>
        </p:spPr>
      </p:pic>
      <p:pic>
        <p:nvPicPr>
          <p:cNvPr id="655" name="Google Shape;655;p80"/>
          <p:cNvPicPr preferRelativeResize="0"/>
          <p:nvPr/>
        </p:nvPicPr>
        <p:blipFill>
          <a:blip r:embed="rId4">
            <a:alphaModFix/>
          </a:blip>
          <a:stretch>
            <a:fillRect/>
          </a:stretch>
        </p:blipFill>
        <p:spPr>
          <a:xfrm>
            <a:off x="5492283" y="3530796"/>
            <a:ext cx="3545392" cy="1447929"/>
          </a:xfrm>
          <a:prstGeom prst="rect">
            <a:avLst/>
          </a:prstGeom>
          <a:noFill/>
          <a:ln>
            <a:noFill/>
          </a:ln>
        </p:spPr>
      </p:pic>
      <p:pic>
        <p:nvPicPr>
          <p:cNvPr id="656" name="Google Shape;656;p80"/>
          <p:cNvPicPr preferRelativeResize="0"/>
          <p:nvPr/>
        </p:nvPicPr>
        <p:blipFill>
          <a:blip r:embed="rId5">
            <a:alphaModFix/>
          </a:blip>
          <a:stretch>
            <a:fillRect/>
          </a:stretch>
        </p:blipFill>
        <p:spPr>
          <a:xfrm>
            <a:off x="293200" y="1952675"/>
            <a:ext cx="4695250" cy="1780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1"/>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GMM Parameter Estimation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2"/>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Dimensionality Reduction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Singular Value Decomposition (SVD)</a:t>
            </a:r>
            <a:endParaRPr/>
          </a:p>
        </p:txBody>
      </p:sp>
      <p:pic>
        <p:nvPicPr>
          <p:cNvPr id="674" name="Google Shape;674;p83"/>
          <p:cNvPicPr preferRelativeResize="0"/>
          <p:nvPr/>
        </p:nvPicPr>
        <p:blipFill>
          <a:blip r:embed="rId3">
            <a:alphaModFix/>
          </a:blip>
          <a:stretch>
            <a:fillRect/>
          </a:stretch>
        </p:blipFill>
        <p:spPr>
          <a:xfrm>
            <a:off x="5486400" y="957075"/>
            <a:ext cx="3459983" cy="4034026"/>
          </a:xfrm>
          <a:prstGeom prst="rect">
            <a:avLst/>
          </a:prstGeom>
          <a:noFill/>
          <a:ln>
            <a:noFill/>
          </a:ln>
        </p:spPr>
      </p:pic>
      <p:sp>
        <p:nvSpPr>
          <p:cNvPr id="675" name="Google Shape;675;p83"/>
          <p:cNvSpPr txBox="1"/>
          <p:nvPr>
            <p:ph idx="1" type="body"/>
          </p:nvPr>
        </p:nvSpPr>
        <p:spPr>
          <a:xfrm>
            <a:off x="152400" y="1200150"/>
            <a:ext cx="5158500" cy="33945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600"/>
              </a:spcBef>
              <a:spcAft>
                <a:spcPts val="0"/>
              </a:spcAft>
              <a:buSzPts val="2000"/>
              <a:buChar char="•"/>
            </a:pPr>
            <a:r>
              <a:rPr lang="en-US" sz="2000"/>
              <a:t>Factorization of any rectangular matrix</a:t>
            </a:r>
            <a:endParaRPr sz="2000"/>
          </a:p>
          <a:p>
            <a:pPr indent="-355600" lvl="0" marL="457200" rtl="0" algn="l">
              <a:lnSpc>
                <a:spcPct val="115000"/>
              </a:lnSpc>
              <a:spcBef>
                <a:spcPts val="1000"/>
              </a:spcBef>
              <a:spcAft>
                <a:spcPts val="0"/>
              </a:spcAft>
              <a:buSzPts val="2000"/>
              <a:buChar char="•"/>
            </a:pPr>
            <a:r>
              <a:rPr lang="en-US" sz="2000"/>
              <a:t>Sigma contains </a:t>
            </a:r>
            <a:r>
              <a:rPr i="1" lang="en-US" sz="2000"/>
              <a:t>singular values</a:t>
            </a:r>
            <a:endParaRPr sz="2000"/>
          </a:p>
          <a:p>
            <a:pPr indent="-355600" lvl="0" marL="457200" rtl="0" algn="l">
              <a:lnSpc>
                <a:spcPct val="115000"/>
              </a:lnSpc>
              <a:spcBef>
                <a:spcPts val="1000"/>
              </a:spcBef>
              <a:spcAft>
                <a:spcPts val="0"/>
              </a:spcAft>
              <a:buSzPts val="2000"/>
              <a:buChar char="•"/>
            </a:pPr>
            <a:r>
              <a:rPr lang="en-US" sz="2000"/>
              <a:t>U and V contain </a:t>
            </a:r>
            <a:r>
              <a:rPr i="1" lang="en-US" sz="2000"/>
              <a:t>singular vectors</a:t>
            </a:r>
            <a:endParaRPr i="1" sz="2000"/>
          </a:p>
          <a:p>
            <a:pPr indent="-355600" lvl="0" marL="457200" rtl="0" algn="l">
              <a:lnSpc>
                <a:spcPct val="115000"/>
              </a:lnSpc>
              <a:spcBef>
                <a:spcPts val="1000"/>
              </a:spcBef>
              <a:spcAft>
                <a:spcPts val="1000"/>
              </a:spcAft>
              <a:buSzPts val="2000"/>
              <a:buChar char="•"/>
            </a:pPr>
            <a:r>
              <a:rPr lang="en-US" sz="2000"/>
              <a:t>Can reconstruct the original data matrix M from this product</a:t>
            </a:r>
            <a:endParaRPr sz="2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682" name="Google Shape;682;p84"/>
          <p:cNvPicPr preferRelativeResize="0"/>
          <p:nvPr/>
        </p:nvPicPr>
        <p:blipFill>
          <a:blip r:embed="rId3">
            <a:alphaModFix/>
          </a:blip>
          <a:stretch>
            <a:fillRect/>
          </a:stretch>
        </p:blipFill>
        <p:spPr>
          <a:xfrm>
            <a:off x="5005550" y="1086232"/>
            <a:ext cx="3814600" cy="1798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689" name="Google Shape;689;p85"/>
          <p:cNvPicPr preferRelativeResize="0"/>
          <p:nvPr/>
        </p:nvPicPr>
        <p:blipFill>
          <a:blip r:embed="rId3">
            <a:alphaModFix/>
          </a:blip>
          <a:stretch>
            <a:fillRect/>
          </a:stretch>
        </p:blipFill>
        <p:spPr>
          <a:xfrm>
            <a:off x="5005550" y="1086232"/>
            <a:ext cx="3814600" cy="1798175"/>
          </a:xfrm>
          <a:prstGeom prst="rect">
            <a:avLst/>
          </a:prstGeom>
          <a:noFill/>
          <a:ln>
            <a:noFill/>
          </a:ln>
        </p:spPr>
      </p:pic>
      <p:graphicFrame>
        <p:nvGraphicFramePr>
          <p:cNvPr id="690" name="Google Shape;690;p85"/>
          <p:cNvGraphicFramePr/>
          <p:nvPr/>
        </p:nvGraphicFramePr>
        <p:xfrm>
          <a:off x="457200" y="1086225"/>
          <a:ext cx="3000000" cy="3000000"/>
        </p:xfrm>
        <a:graphic>
          <a:graphicData uri="http://schemas.openxmlformats.org/drawingml/2006/table">
            <a:tbl>
              <a:tblPr>
                <a:noFill/>
                <a:tableStyleId>{E941FE7E-1110-464F-9770-CF66C652ACEC}</a:tableStyleId>
              </a:tblPr>
              <a:tblGrid>
                <a:gridCol w="762825"/>
                <a:gridCol w="762825"/>
                <a:gridCol w="762825"/>
                <a:gridCol w="762825"/>
              </a:tblGrid>
              <a:tr h="506725">
                <a:tc>
                  <a:txBody>
                    <a:bodyPr/>
                    <a:lstStyle/>
                    <a:p>
                      <a:pPr indent="0" lvl="0" marL="0" rtl="0" algn="ctr">
                        <a:spcBef>
                          <a:spcPts val="0"/>
                        </a:spcBef>
                        <a:spcAft>
                          <a:spcPts val="0"/>
                        </a:spcAft>
                        <a:buNone/>
                      </a:pPr>
                      <a:r>
                        <a:rPr b="1" lang="en-US" sz="1200"/>
                        <a:t>Sepal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Sepal Width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Width</a:t>
                      </a:r>
                      <a:endParaRPr b="1" sz="1200"/>
                    </a:p>
                  </a:txBody>
                  <a:tcPr marT="91425" marB="91425" marR="91425" marL="91425">
                    <a:lnB cap="flat" cmpd="sng" w="9525">
                      <a:solidFill>
                        <a:schemeClr val="dk1"/>
                      </a:solidFill>
                      <a:prstDash val="solid"/>
                      <a:round/>
                      <a:headEnd len="sm" w="sm" type="none"/>
                      <a:tailEnd len="sm" w="sm" type="none"/>
                    </a:lnB>
                  </a:tcPr>
                </a:tc>
              </a:tr>
              <a:tr h="366450">
                <a:tc>
                  <a:txBody>
                    <a:bodyPr/>
                    <a:lstStyle/>
                    <a:p>
                      <a:pPr indent="0" lvl="0" marL="0" rtl="0" algn="ctr">
                        <a:spcBef>
                          <a:spcPts val="0"/>
                        </a:spcBef>
                        <a:spcAft>
                          <a:spcPts val="0"/>
                        </a:spcAft>
                        <a:buNone/>
                      </a:pPr>
                      <a:r>
                        <a:rPr lang="en-US"/>
                        <a:t>5.1</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3.5</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1.4</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0.2</a:t>
                      </a:r>
                      <a:endParaRPr/>
                    </a:p>
                  </a:txBody>
                  <a:tcPr marT="91425" marB="91425" marR="91425" marL="91425">
                    <a:lnT cap="flat" cmpd="sng" w="9525">
                      <a:solidFill>
                        <a:schemeClr val="dk1"/>
                      </a:solidFill>
                      <a:prstDash val="solid"/>
                      <a:round/>
                      <a:headEnd len="sm" w="sm" type="none"/>
                      <a:tailEnd len="sm" w="sm" type="none"/>
                    </a:lnT>
                  </a:tcPr>
                </a:tc>
              </a:tr>
              <a:tr h="366450">
                <a:tc>
                  <a:txBody>
                    <a:bodyPr/>
                    <a:lstStyle/>
                    <a:p>
                      <a:pPr indent="0" lvl="0" marL="0" rtl="0" algn="ctr">
                        <a:spcBef>
                          <a:spcPts val="0"/>
                        </a:spcBef>
                        <a:spcAft>
                          <a:spcPts val="0"/>
                        </a:spcAft>
                        <a:buNone/>
                      </a:pPr>
                      <a:r>
                        <a:rPr lang="en-US"/>
                        <a:t>7.0</a:t>
                      </a:r>
                      <a:endParaRPr/>
                    </a:p>
                  </a:txBody>
                  <a:tcPr marT="91425" marB="91425" marR="91425" marL="91425"/>
                </a:tc>
                <a:tc>
                  <a:txBody>
                    <a:bodyPr/>
                    <a:lstStyle/>
                    <a:p>
                      <a:pPr indent="0" lvl="0" marL="0" rtl="0" algn="ctr">
                        <a:spcBef>
                          <a:spcPts val="0"/>
                        </a:spcBef>
                        <a:spcAft>
                          <a:spcPts val="0"/>
                        </a:spcAft>
                        <a:buNone/>
                      </a:pPr>
                      <a:r>
                        <a:rPr lang="en-US"/>
                        <a:t>3.2</a:t>
                      </a:r>
                      <a:endParaRPr/>
                    </a:p>
                  </a:txBody>
                  <a:tcPr marT="91425" marB="91425" marR="91425" marL="91425"/>
                </a:tc>
                <a:tc>
                  <a:txBody>
                    <a:bodyPr/>
                    <a:lstStyle/>
                    <a:p>
                      <a:pPr indent="0" lvl="0" marL="0" rtl="0" algn="ctr">
                        <a:spcBef>
                          <a:spcPts val="0"/>
                        </a:spcBef>
                        <a:spcAft>
                          <a:spcPts val="0"/>
                        </a:spcAft>
                        <a:buNone/>
                      </a:pPr>
                      <a:r>
                        <a:rPr lang="en-US"/>
                        <a:t>4.7</a:t>
                      </a:r>
                      <a:endParaRPr/>
                    </a:p>
                  </a:txBody>
                  <a:tcPr marT="91425" marB="91425" marR="91425" marL="91425"/>
                </a:tc>
                <a:tc>
                  <a:txBody>
                    <a:bodyPr/>
                    <a:lstStyle/>
                    <a:p>
                      <a:pPr indent="0" lvl="0" marL="0" rtl="0" algn="ctr">
                        <a:spcBef>
                          <a:spcPts val="0"/>
                        </a:spcBef>
                        <a:spcAft>
                          <a:spcPts val="0"/>
                        </a:spcAft>
                        <a:buNone/>
                      </a:pPr>
                      <a:r>
                        <a:rPr lang="en-US"/>
                        <a:t>1.4</a:t>
                      </a:r>
                      <a:endParaRPr/>
                    </a:p>
                  </a:txBody>
                  <a:tcPr marT="91425" marB="91425" marR="91425" marL="91425"/>
                </a:tc>
              </a:tr>
              <a:tr h="366450">
                <a:tc>
                  <a:txBody>
                    <a:bodyPr/>
                    <a:lstStyle/>
                    <a:p>
                      <a:pPr indent="0" lvl="0" marL="0" rtl="0" algn="ctr">
                        <a:spcBef>
                          <a:spcPts val="0"/>
                        </a:spcBef>
                        <a:spcAft>
                          <a:spcPts val="0"/>
                        </a:spcAft>
                        <a:buNone/>
                      </a:pPr>
                      <a:r>
                        <a:rPr lang="en-US"/>
                        <a:t>6.3</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6.0</a:t>
                      </a:r>
                      <a:endParaRPr/>
                    </a:p>
                  </a:txBody>
                  <a:tcPr marT="91425" marB="91425" marR="91425" marL="91425"/>
                </a:tc>
                <a:tc>
                  <a:txBody>
                    <a:bodyPr/>
                    <a:lstStyle/>
                    <a:p>
                      <a:pPr indent="0" lvl="0" marL="0" rtl="0" algn="ctr">
                        <a:spcBef>
                          <a:spcPts val="0"/>
                        </a:spcBef>
                        <a:spcAft>
                          <a:spcPts val="0"/>
                        </a:spcAft>
                        <a:buNone/>
                      </a:pPr>
                      <a:r>
                        <a:rPr lang="en-US"/>
                        <a:t>2.5</a:t>
                      </a:r>
                      <a:endParaRPr/>
                    </a:p>
                  </a:txBody>
                  <a:tcPr marT="91425" marB="91425" marR="91425" marL="91425"/>
                </a:tc>
              </a:tr>
              <a:tr h="366450">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691" name="Google Shape;691;p85"/>
          <p:cNvSpPr txBox="1"/>
          <p:nvPr/>
        </p:nvSpPr>
        <p:spPr>
          <a:xfrm>
            <a:off x="932125" y="3176100"/>
            <a:ext cx="20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Iris data: (150x4)</a:t>
            </a:r>
            <a:endParaRPr/>
          </a:p>
        </p:txBody>
      </p:sp>
      <p:graphicFrame>
        <p:nvGraphicFramePr>
          <p:cNvPr id="692" name="Google Shape;692;p85"/>
          <p:cNvGraphicFramePr/>
          <p:nvPr/>
        </p:nvGraphicFramePr>
        <p:xfrm>
          <a:off x="3642825" y="1086225"/>
          <a:ext cx="3000000" cy="3000000"/>
        </p:xfrm>
        <a:graphic>
          <a:graphicData uri="http://schemas.openxmlformats.org/drawingml/2006/table">
            <a:tbl>
              <a:tblPr>
                <a:noFill/>
                <a:tableStyleId>{E941FE7E-1110-464F-9770-CF66C652ACEC}</a:tableStyleId>
              </a:tblPr>
              <a:tblGrid>
                <a:gridCol w="777600"/>
              </a:tblGrid>
              <a:tr h="548075">
                <a:tc>
                  <a:txBody>
                    <a:bodyPr/>
                    <a:lstStyle/>
                    <a:p>
                      <a:pPr indent="0" lvl="0" marL="0" rtl="0" algn="ctr">
                        <a:spcBef>
                          <a:spcPts val="0"/>
                        </a:spcBef>
                        <a:spcAft>
                          <a:spcPts val="0"/>
                        </a:spcAft>
                        <a:buNone/>
                      </a:pPr>
                      <a:r>
                        <a:rPr b="1" lang="en-US" sz="1200"/>
                        <a:t>Label</a:t>
                      </a:r>
                      <a:endParaRPr b="1" sz="1200"/>
                    </a:p>
                  </a:txBody>
                  <a:tcPr marT="91425" marB="91425" marR="91425" marL="91425" anchor="ctr">
                    <a:lnB cap="flat" cmpd="sng" w="9525">
                      <a:solidFill>
                        <a:schemeClr val="dk1"/>
                      </a:solidFill>
                      <a:prstDash val="solid"/>
                      <a:round/>
                      <a:headEnd len="sm" w="sm" type="none"/>
                      <a:tailEnd len="sm" w="sm" type="none"/>
                    </a:lnB>
                  </a:tcPr>
                </a:tc>
              </a:tr>
              <a:tr h="396350">
                <a:tc>
                  <a:txBody>
                    <a:bodyPr/>
                    <a:lstStyle/>
                    <a:p>
                      <a:pPr indent="0" lvl="0" marL="0" rtl="0" algn="ctr">
                        <a:spcBef>
                          <a:spcPts val="0"/>
                        </a:spcBef>
                        <a:spcAft>
                          <a:spcPts val="0"/>
                        </a:spcAft>
                        <a:buNone/>
                      </a:pPr>
                      <a:r>
                        <a:rPr lang="en-US"/>
                        <a:t>0</a:t>
                      </a:r>
                      <a:endParaRPr/>
                    </a:p>
                  </a:txBody>
                  <a:tcPr marT="91425" marB="91425" marR="91425" marL="91425">
                    <a:lnT cap="flat" cmpd="sng" w="9525">
                      <a:solidFill>
                        <a:schemeClr val="dk1"/>
                      </a:solidFill>
                      <a:prstDash val="solid"/>
                      <a:round/>
                      <a:headEnd len="sm" w="sm" type="none"/>
                      <a:tailEnd len="sm" w="sm" type="none"/>
                    </a:lnT>
                  </a:tcPr>
                </a:tc>
              </a:tr>
              <a:tr h="396350">
                <a:tc>
                  <a:txBody>
                    <a:bodyPr/>
                    <a:lstStyle/>
                    <a:p>
                      <a:pPr indent="0" lvl="0" marL="0" rtl="0" algn="ctr">
                        <a:spcBef>
                          <a:spcPts val="0"/>
                        </a:spcBef>
                        <a:spcAft>
                          <a:spcPts val="0"/>
                        </a:spcAft>
                        <a:buNone/>
                      </a:pPr>
                      <a:r>
                        <a:rPr lang="en-US"/>
                        <a:t>1</a:t>
                      </a:r>
                      <a:endParaRPr/>
                    </a:p>
                  </a:txBody>
                  <a:tcPr marT="91425" marB="91425" marR="91425" marL="91425"/>
                </a:tc>
              </a:tr>
              <a:tr h="396350">
                <a:tc>
                  <a:txBody>
                    <a:bodyPr/>
                    <a:lstStyle/>
                    <a:p>
                      <a:pPr indent="0" lvl="0" marL="0" rtl="0" algn="ctr">
                        <a:spcBef>
                          <a:spcPts val="0"/>
                        </a:spcBef>
                        <a:spcAft>
                          <a:spcPts val="0"/>
                        </a:spcAft>
                        <a:buNone/>
                      </a:pPr>
                      <a:r>
                        <a:rPr lang="en-US"/>
                        <a:t>2</a:t>
                      </a:r>
                      <a:endParaRPr/>
                    </a:p>
                  </a:txBody>
                  <a:tcPr marT="91425" marB="91425" marR="91425" marL="91425"/>
                </a:tc>
              </a:tr>
              <a:tr h="396350">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699" name="Google Shape;699;p86"/>
          <p:cNvPicPr preferRelativeResize="0"/>
          <p:nvPr/>
        </p:nvPicPr>
        <p:blipFill>
          <a:blip r:embed="rId3">
            <a:alphaModFix/>
          </a:blip>
          <a:stretch>
            <a:fillRect/>
          </a:stretch>
        </p:blipFill>
        <p:spPr>
          <a:xfrm>
            <a:off x="5005550" y="1086232"/>
            <a:ext cx="3814600" cy="1798175"/>
          </a:xfrm>
          <a:prstGeom prst="rect">
            <a:avLst/>
          </a:prstGeom>
          <a:noFill/>
          <a:ln>
            <a:noFill/>
          </a:ln>
        </p:spPr>
      </p:pic>
      <p:graphicFrame>
        <p:nvGraphicFramePr>
          <p:cNvPr id="700" name="Google Shape;700;p86"/>
          <p:cNvGraphicFramePr/>
          <p:nvPr/>
        </p:nvGraphicFramePr>
        <p:xfrm>
          <a:off x="457200" y="1086225"/>
          <a:ext cx="3000000" cy="3000000"/>
        </p:xfrm>
        <a:graphic>
          <a:graphicData uri="http://schemas.openxmlformats.org/drawingml/2006/table">
            <a:tbl>
              <a:tblPr>
                <a:noFill/>
                <a:tableStyleId>{E941FE7E-1110-464F-9770-CF66C652ACEC}</a:tableStyleId>
              </a:tblPr>
              <a:tblGrid>
                <a:gridCol w="762825"/>
                <a:gridCol w="762825"/>
                <a:gridCol w="762825"/>
                <a:gridCol w="762825"/>
              </a:tblGrid>
              <a:tr h="506725">
                <a:tc>
                  <a:txBody>
                    <a:bodyPr/>
                    <a:lstStyle/>
                    <a:p>
                      <a:pPr indent="0" lvl="0" marL="0" rtl="0" algn="ctr">
                        <a:spcBef>
                          <a:spcPts val="0"/>
                        </a:spcBef>
                        <a:spcAft>
                          <a:spcPts val="0"/>
                        </a:spcAft>
                        <a:buNone/>
                      </a:pPr>
                      <a:r>
                        <a:rPr b="1" lang="en-US" sz="1200"/>
                        <a:t>Sepal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Sepal Width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Width</a:t>
                      </a:r>
                      <a:endParaRPr b="1" sz="1200"/>
                    </a:p>
                  </a:txBody>
                  <a:tcPr marT="91425" marB="91425" marR="91425" marL="91425">
                    <a:lnB cap="flat" cmpd="sng" w="9525">
                      <a:solidFill>
                        <a:schemeClr val="dk1"/>
                      </a:solidFill>
                      <a:prstDash val="solid"/>
                      <a:round/>
                      <a:headEnd len="sm" w="sm" type="none"/>
                      <a:tailEnd len="sm" w="sm" type="none"/>
                    </a:lnB>
                  </a:tcPr>
                </a:tc>
              </a:tr>
              <a:tr h="366450">
                <a:tc>
                  <a:txBody>
                    <a:bodyPr/>
                    <a:lstStyle/>
                    <a:p>
                      <a:pPr indent="0" lvl="0" marL="0" rtl="0" algn="ctr">
                        <a:spcBef>
                          <a:spcPts val="0"/>
                        </a:spcBef>
                        <a:spcAft>
                          <a:spcPts val="0"/>
                        </a:spcAft>
                        <a:buNone/>
                      </a:pPr>
                      <a:r>
                        <a:rPr lang="en-US"/>
                        <a:t>5.1</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3.5</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1.4</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0.2</a:t>
                      </a:r>
                      <a:endParaRPr/>
                    </a:p>
                  </a:txBody>
                  <a:tcPr marT="91425" marB="91425" marR="91425" marL="91425">
                    <a:lnT cap="flat" cmpd="sng" w="9525">
                      <a:solidFill>
                        <a:schemeClr val="dk1"/>
                      </a:solidFill>
                      <a:prstDash val="solid"/>
                      <a:round/>
                      <a:headEnd len="sm" w="sm" type="none"/>
                      <a:tailEnd len="sm" w="sm" type="none"/>
                    </a:lnT>
                  </a:tcPr>
                </a:tc>
              </a:tr>
              <a:tr h="366450">
                <a:tc>
                  <a:txBody>
                    <a:bodyPr/>
                    <a:lstStyle/>
                    <a:p>
                      <a:pPr indent="0" lvl="0" marL="0" rtl="0" algn="ctr">
                        <a:spcBef>
                          <a:spcPts val="0"/>
                        </a:spcBef>
                        <a:spcAft>
                          <a:spcPts val="0"/>
                        </a:spcAft>
                        <a:buNone/>
                      </a:pPr>
                      <a:r>
                        <a:rPr lang="en-US"/>
                        <a:t>7.0</a:t>
                      </a:r>
                      <a:endParaRPr/>
                    </a:p>
                  </a:txBody>
                  <a:tcPr marT="91425" marB="91425" marR="91425" marL="91425"/>
                </a:tc>
                <a:tc>
                  <a:txBody>
                    <a:bodyPr/>
                    <a:lstStyle/>
                    <a:p>
                      <a:pPr indent="0" lvl="0" marL="0" rtl="0" algn="ctr">
                        <a:spcBef>
                          <a:spcPts val="0"/>
                        </a:spcBef>
                        <a:spcAft>
                          <a:spcPts val="0"/>
                        </a:spcAft>
                        <a:buNone/>
                      </a:pPr>
                      <a:r>
                        <a:rPr lang="en-US"/>
                        <a:t>3.2</a:t>
                      </a:r>
                      <a:endParaRPr/>
                    </a:p>
                  </a:txBody>
                  <a:tcPr marT="91425" marB="91425" marR="91425" marL="91425"/>
                </a:tc>
                <a:tc>
                  <a:txBody>
                    <a:bodyPr/>
                    <a:lstStyle/>
                    <a:p>
                      <a:pPr indent="0" lvl="0" marL="0" rtl="0" algn="ctr">
                        <a:spcBef>
                          <a:spcPts val="0"/>
                        </a:spcBef>
                        <a:spcAft>
                          <a:spcPts val="0"/>
                        </a:spcAft>
                        <a:buNone/>
                      </a:pPr>
                      <a:r>
                        <a:rPr lang="en-US"/>
                        <a:t>4.7</a:t>
                      </a:r>
                      <a:endParaRPr/>
                    </a:p>
                  </a:txBody>
                  <a:tcPr marT="91425" marB="91425" marR="91425" marL="91425"/>
                </a:tc>
                <a:tc>
                  <a:txBody>
                    <a:bodyPr/>
                    <a:lstStyle/>
                    <a:p>
                      <a:pPr indent="0" lvl="0" marL="0" rtl="0" algn="ctr">
                        <a:spcBef>
                          <a:spcPts val="0"/>
                        </a:spcBef>
                        <a:spcAft>
                          <a:spcPts val="0"/>
                        </a:spcAft>
                        <a:buNone/>
                      </a:pPr>
                      <a:r>
                        <a:rPr lang="en-US"/>
                        <a:t>1.4</a:t>
                      </a:r>
                      <a:endParaRPr/>
                    </a:p>
                  </a:txBody>
                  <a:tcPr marT="91425" marB="91425" marR="91425" marL="91425"/>
                </a:tc>
              </a:tr>
              <a:tr h="366450">
                <a:tc>
                  <a:txBody>
                    <a:bodyPr/>
                    <a:lstStyle/>
                    <a:p>
                      <a:pPr indent="0" lvl="0" marL="0" rtl="0" algn="ctr">
                        <a:spcBef>
                          <a:spcPts val="0"/>
                        </a:spcBef>
                        <a:spcAft>
                          <a:spcPts val="0"/>
                        </a:spcAft>
                        <a:buNone/>
                      </a:pPr>
                      <a:r>
                        <a:rPr lang="en-US"/>
                        <a:t>6.3</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6.0</a:t>
                      </a:r>
                      <a:endParaRPr/>
                    </a:p>
                  </a:txBody>
                  <a:tcPr marT="91425" marB="91425" marR="91425" marL="91425"/>
                </a:tc>
                <a:tc>
                  <a:txBody>
                    <a:bodyPr/>
                    <a:lstStyle/>
                    <a:p>
                      <a:pPr indent="0" lvl="0" marL="0" rtl="0" algn="ctr">
                        <a:spcBef>
                          <a:spcPts val="0"/>
                        </a:spcBef>
                        <a:spcAft>
                          <a:spcPts val="0"/>
                        </a:spcAft>
                        <a:buNone/>
                      </a:pPr>
                      <a:r>
                        <a:rPr lang="en-US"/>
                        <a:t>2.5</a:t>
                      </a:r>
                      <a:endParaRPr/>
                    </a:p>
                  </a:txBody>
                  <a:tcPr marT="91425" marB="91425" marR="91425" marL="91425"/>
                </a:tc>
              </a:tr>
              <a:tr h="366450">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701" name="Google Shape;701;p86"/>
          <p:cNvSpPr txBox="1"/>
          <p:nvPr/>
        </p:nvSpPr>
        <p:spPr>
          <a:xfrm>
            <a:off x="932125" y="3176100"/>
            <a:ext cx="20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Iris data: (150x4)</a:t>
            </a:r>
            <a:endParaRPr/>
          </a:p>
        </p:txBody>
      </p:sp>
      <p:graphicFrame>
        <p:nvGraphicFramePr>
          <p:cNvPr id="702" name="Google Shape;702;p86"/>
          <p:cNvGraphicFramePr/>
          <p:nvPr/>
        </p:nvGraphicFramePr>
        <p:xfrm>
          <a:off x="3642825" y="1086225"/>
          <a:ext cx="3000000" cy="3000000"/>
        </p:xfrm>
        <a:graphic>
          <a:graphicData uri="http://schemas.openxmlformats.org/drawingml/2006/table">
            <a:tbl>
              <a:tblPr>
                <a:noFill/>
                <a:tableStyleId>{E941FE7E-1110-464F-9770-CF66C652ACEC}</a:tableStyleId>
              </a:tblPr>
              <a:tblGrid>
                <a:gridCol w="777600"/>
              </a:tblGrid>
              <a:tr h="548075">
                <a:tc>
                  <a:txBody>
                    <a:bodyPr/>
                    <a:lstStyle/>
                    <a:p>
                      <a:pPr indent="0" lvl="0" marL="0" rtl="0" algn="ctr">
                        <a:spcBef>
                          <a:spcPts val="0"/>
                        </a:spcBef>
                        <a:spcAft>
                          <a:spcPts val="0"/>
                        </a:spcAft>
                        <a:buNone/>
                      </a:pPr>
                      <a:r>
                        <a:rPr b="1" lang="en-US" sz="1200"/>
                        <a:t>Label</a:t>
                      </a:r>
                      <a:endParaRPr b="1" sz="1200"/>
                    </a:p>
                  </a:txBody>
                  <a:tcPr marT="91425" marB="91425" marR="91425" marL="91425" anchor="ctr">
                    <a:lnB cap="flat" cmpd="sng" w="9525">
                      <a:solidFill>
                        <a:schemeClr val="dk1"/>
                      </a:solidFill>
                      <a:prstDash val="solid"/>
                      <a:round/>
                      <a:headEnd len="sm" w="sm" type="none"/>
                      <a:tailEnd len="sm" w="sm" type="none"/>
                    </a:lnB>
                  </a:tcPr>
                </a:tc>
              </a:tr>
              <a:tr h="396350">
                <a:tc>
                  <a:txBody>
                    <a:bodyPr/>
                    <a:lstStyle/>
                    <a:p>
                      <a:pPr indent="0" lvl="0" marL="0" rtl="0" algn="ctr">
                        <a:spcBef>
                          <a:spcPts val="0"/>
                        </a:spcBef>
                        <a:spcAft>
                          <a:spcPts val="0"/>
                        </a:spcAft>
                        <a:buNone/>
                      </a:pPr>
                      <a:r>
                        <a:rPr lang="en-US"/>
                        <a:t>0</a:t>
                      </a:r>
                      <a:endParaRPr/>
                    </a:p>
                  </a:txBody>
                  <a:tcPr marT="91425" marB="91425" marR="91425" marL="91425">
                    <a:lnT cap="flat" cmpd="sng" w="9525">
                      <a:solidFill>
                        <a:schemeClr val="dk1"/>
                      </a:solidFill>
                      <a:prstDash val="solid"/>
                      <a:round/>
                      <a:headEnd len="sm" w="sm" type="none"/>
                      <a:tailEnd len="sm" w="sm" type="none"/>
                    </a:lnT>
                  </a:tcPr>
                </a:tc>
              </a:tr>
              <a:tr h="396350">
                <a:tc>
                  <a:txBody>
                    <a:bodyPr/>
                    <a:lstStyle/>
                    <a:p>
                      <a:pPr indent="0" lvl="0" marL="0" rtl="0" algn="ctr">
                        <a:spcBef>
                          <a:spcPts val="0"/>
                        </a:spcBef>
                        <a:spcAft>
                          <a:spcPts val="0"/>
                        </a:spcAft>
                        <a:buNone/>
                      </a:pPr>
                      <a:r>
                        <a:rPr lang="en-US"/>
                        <a:t>1</a:t>
                      </a:r>
                      <a:endParaRPr/>
                    </a:p>
                  </a:txBody>
                  <a:tcPr marT="91425" marB="91425" marR="91425" marL="91425"/>
                </a:tc>
              </a:tr>
              <a:tr h="396350">
                <a:tc>
                  <a:txBody>
                    <a:bodyPr/>
                    <a:lstStyle/>
                    <a:p>
                      <a:pPr indent="0" lvl="0" marL="0" rtl="0" algn="ctr">
                        <a:spcBef>
                          <a:spcPts val="0"/>
                        </a:spcBef>
                        <a:spcAft>
                          <a:spcPts val="0"/>
                        </a:spcAft>
                        <a:buNone/>
                      </a:pPr>
                      <a:r>
                        <a:rPr lang="en-US"/>
                        <a:t>2</a:t>
                      </a:r>
                      <a:endParaRPr/>
                    </a:p>
                  </a:txBody>
                  <a:tcPr marT="91425" marB="91425" marR="91425" marL="91425"/>
                </a:tc>
              </a:tr>
              <a:tr h="396350">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703" name="Google Shape;703;p86"/>
          <p:cNvSpPr txBox="1"/>
          <p:nvPr/>
        </p:nvSpPr>
        <p:spPr>
          <a:xfrm>
            <a:off x="293625" y="3892100"/>
            <a:ext cx="4652700" cy="89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u,s,v = np.linalg.svd(iris_data, full_matrices=False)</a:t>
            </a:r>
            <a:endParaRPr/>
          </a:p>
          <a:p>
            <a:pPr indent="0" lvl="0" marL="0" rtl="0" algn="l">
              <a:lnSpc>
                <a:spcPct val="115000"/>
              </a:lnSpc>
              <a:spcBef>
                <a:spcPts val="0"/>
              </a:spcBef>
              <a:spcAft>
                <a:spcPts val="0"/>
              </a:spcAft>
              <a:buNone/>
            </a:pPr>
            <a:r>
              <a:rPr lang="en-US">
                <a:solidFill>
                  <a:schemeClr val="dk1"/>
                </a:solidFill>
              </a:rPr>
              <a:t>transformed = u[:, 0:2] * s[0:2]</a:t>
            </a:r>
            <a:endParaRPr>
              <a:solidFill>
                <a:schemeClr val="dk1"/>
              </a:solidFill>
            </a:endParaRPr>
          </a:p>
          <a:p>
            <a:pPr indent="0" lvl="0" marL="0" rtl="0" algn="l">
              <a:lnSpc>
                <a:spcPct val="115000"/>
              </a:lnSpc>
              <a:spcBef>
                <a:spcPts val="0"/>
              </a:spcBef>
              <a:spcAft>
                <a:spcPts val="0"/>
              </a:spcAft>
              <a:buNone/>
            </a:pPr>
            <a:r>
              <a:rPr lang="en-US"/>
              <a:t>reconstructed = np.matmul(transformed, v[0:2,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710" name="Google Shape;710;p87"/>
          <p:cNvPicPr preferRelativeResize="0"/>
          <p:nvPr/>
        </p:nvPicPr>
        <p:blipFill>
          <a:blip r:embed="rId3">
            <a:alphaModFix/>
          </a:blip>
          <a:stretch>
            <a:fillRect/>
          </a:stretch>
        </p:blipFill>
        <p:spPr>
          <a:xfrm>
            <a:off x="5005550" y="1086232"/>
            <a:ext cx="3814600" cy="1798175"/>
          </a:xfrm>
          <a:prstGeom prst="rect">
            <a:avLst/>
          </a:prstGeom>
          <a:noFill/>
          <a:ln>
            <a:noFill/>
          </a:ln>
        </p:spPr>
      </p:pic>
      <p:graphicFrame>
        <p:nvGraphicFramePr>
          <p:cNvPr id="711" name="Google Shape;711;p87"/>
          <p:cNvGraphicFramePr/>
          <p:nvPr/>
        </p:nvGraphicFramePr>
        <p:xfrm>
          <a:off x="457200" y="1086225"/>
          <a:ext cx="3000000" cy="3000000"/>
        </p:xfrm>
        <a:graphic>
          <a:graphicData uri="http://schemas.openxmlformats.org/drawingml/2006/table">
            <a:tbl>
              <a:tblPr>
                <a:noFill/>
                <a:tableStyleId>{E941FE7E-1110-464F-9770-CF66C652ACEC}</a:tableStyleId>
              </a:tblPr>
              <a:tblGrid>
                <a:gridCol w="762825"/>
                <a:gridCol w="762825"/>
                <a:gridCol w="762825"/>
                <a:gridCol w="762825"/>
              </a:tblGrid>
              <a:tr h="506725">
                <a:tc>
                  <a:txBody>
                    <a:bodyPr/>
                    <a:lstStyle/>
                    <a:p>
                      <a:pPr indent="0" lvl="0" marL="0" rtl="0" algn="ctr">
                        <a:spcBef>
                          <a:spcPts val="0"/>
                        </a:spcBef>
                        <a:spcAft>
                          <a:spcPts val="0"/>
                        </a:spcAft>
                        <a:buNone/>
                      </a:pPr>
                      <a:r>
                        <a:rPr b="1" lang="en-US" sz="1200"/>
                        <a:t>Sepal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Sepal Width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Length</a:t>
                      </a:r>
                      <a:endParaRPr b="1" sz="12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1200"/>
                        <a:t>Petal Width</a:t>
                      </a:r>
                      <a:endParaRPr b="1" sz="1200"/>
                    </a:p>
                  </a:txBody>
                  <a:tcPr marT="91425" marB="91425" marR="91425" marL="91425">
                    <a:lnB cap="flat" cmpd="sng" w="9525">
                      <a:solidFill>
                        <a:schemeClr val="dk1"/>
                      </a:solidFill>
                      <a:prstDash val="solid"/>
                      <a:round/>
                      <a:headEnd len="sm" w="sm" type="none"/>
                      <a:tailEnd len="sm" w="sm" type="none"/>
                    </a:lnB>
                  </a:tcPr>
                </a:tc>
              </a:tr>
              <a:tr h="366450">
                <a:tc>
                  <a:txBody>
                    <a:bodyPr/>
                    <a:lstStyle/>
                    <a:p>
                      <a:pPr indent="0" lvl="0" marL="0" rtl="0" algn="ctr">
                        <a:spcBef>
                          <a:spcPts val="0"/>
                        </a:spcBef>
                        <a:spcAft>
                          <a:spcPts val="0"/>
                        </a:spcAft>
                        <a:buNone/>
                      </a:pPr>
                      <a:r>
                        <a:rPr lang="en-US"/>
                        <a:t>5.1</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3.5</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1.4</a:t>
                      </a:r>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US"/>
                        <a:t>0.2</a:t>
                      </a:r>
                      <a:endParaRPr/>
                    </a:p>
                  </a:txBody>
                  <a:tcPr marT="91425" marB="91425" marR="91425" marL="91425">
                    <a:lnT cap="flat" cmpd="sng" w="9525">
                      <a:solidFill>
                        <a:schemeClr val="dk1"/>
                      </a:solidFill>
                      <a:prstDash val="solid"/>
                      <a:round/>
                      <a:headEnd len="sm" w="sm" type="none"/>
                      <a:tailEnd len="sm" w="sm" type="none"/>
                    </a:lnT>
                  </a:tcPr>
                </a:tc>
              </a:tr>
              <a:tr h="366450">
                <a:tc>
                  <a:txBody>
                    <a:bodyPr/>
                    <a:lstStyle/>
                    <a:p>
                      <a:pPr indent="0" lvl="0" marL="0" rtl="0" algn="ctr">
                        <a:spcBef>
                          <a:spcPts val="0"/>
                        </a:spcBef>
                        <a:spcAft>
                          <a:spcPts val="0"/>
                        </a:spcAft>
                        <a:buNone/>
                      </a:pPr>
                      <a:r>
                        <a:rPr lang="en-US"/>
                        <a:t>7.0</a:t>
                      </a:r>
                      <a:endParaRPr/>
                    </a:p>
                  </a:txBody>
                  <a:tcPr marT="91425" marB="91425" marR="91425" marL="91425"/>
                </a:tc>
                <a:tc>
                  <a:txBody>
                    <a:bodyPr/>
                    <a:lstStyle/>
                    <a:p>
                      <a:pPr indent="0" lvl="0" marL="0" rtl="0" algn="ctr">
                        <a:spcBef>
                          <a:spcPts val="0"/>
                        </a:spcBef>
                        <a:spcAft>
                          <a:spcPts val="0"/>
                        </a:spcAft>
                        <a:buNone/>
                      </a:pPr>
                      <a:r>
                        <a:rPr lang="en-US"/>
                        <a:t>3.2</a:t>
                      </a:r>
                      <a:endParaRPr/>
                    </a:p>
                  </a:txBody>
                  <a:tcPr marT="91425" marB="91425" marR="91425" marL="91425"/>
                </a:tc>
                <a:tc>
                  <a:txBody>
                    <a:bodyPr/>
                    <a:lstStyle/>
                    <a:p>
                      <a:pPr indent="0" lvl="0" marL="0" rtl="0" algn="ctr">
                        <a:spcBef>
                          <a:spcPts val="0"/>
                        </a:spcBef>
                        <a:spcAft>
                          <a:spcPts val="0"/>
                        </a:spcAft>
                        <a:buNone/>
                      </a:pPr>
                      <a:r>
                        <a:rPr lang="en-US"/>
                        <a:t>4.7</a:t>
                      </a:r>
                      <a:endParaRPr/>
                    </a:p>
                  </a:txBody>
                  <a:tcPr marT="91425" marB="91425" marR="91425" marL="91425"/>
                </a:tc>
                <a:tc>
                  <a:txBody>
                    <a:bodyPr/>
                    <a:lstStyle/>
                    <a:p>
                      <a:pPr indent="0" lvl="0" marL="0" rtl="0" algn="ctr">
                        <a:spcBef>
                          <a:spcPts val="0"/>
                        </a:spcBef>
                        <a:spcAft>
                          <a:spcPts val="0"/>
                        </a:spcAft>
                        <a:buNone/>
                      </a:pPr>
                      <a:r>
                        <a:rPr lang="en-US"/>
                        <a:t>1.4</a:t>
                      </a:r>
                      <a:endParaRPr/>
                    </a:p>
                  </a:txBody>
                  <a:tcPr marT="91425" marB="91425" marR="91425" marL="91425"/>
                </a:tc>
              </a:tr>
              <a:tr h="366450">
                <a:tc>
                  <a:txBody>
                    <a:bodyPr/>
                    <a:lstStyle/>
                    <a:p>
                      <a:pPr indent="0" lvl="0" marL="0" rtl="0" algn="ctr">
                        <a:spcBef>
                          <a:spcPts val="0"/>
                        </a:spcBef>
                        <a:spcAft>
                          <a:spcPts val="0"/>
                        </a:spcAft>
                        <a:buNone/>
                      </a:pPr>
                      <a:r>
                        <a:rPr lang="en-US"/>
                        <a:t>6.3</a:t>
                      </a:r>
                      <a:endParaRPr/>
                    </a:p>
                  </a:txBody>
                  <a:tcPr marT="91425" marB="91425" marR="91425" marL="91425"/>
                </a:tc>
                <a:tc>
                  <a:txBody>
                    <a:bodyPr/>
                    <a:lstStyle/>
                    <a:p>
                      <a:pPr indent="0" lvl="0" marL="0" rtl="0" algn="ctr">
                        <a:spcBef>
                          <a:spcPts val="0"/>
                        </a:spcBef>
                        <a:spcAft>
                          <a:spcPts val="0"/>
                        </a:spcAft>
                        <a:buNone/>
                      </a:pPr>
                      <a:r>
                        <a:rPr lang="en-US"/>
                        <a:t>3.3</a:t>
                      </a:r>
                      <a:endParaRPr/>
                    </a:p>
                  </a:txBody>
                  <a:tcPr marT="91425" marB="91425" marR="91425" marL="91425"/>
                </a:tc>
                <a:tc>
                  <a:txBody>
                    <a:bodyPr/>
                    <a:lstStyle/>
                    <a:p>
                      <a:pPr indent="0" lvl="0" marL="0" rtl="0" algn="ctr">
                        <a:spcBef>
                          <a:spcPts val="0"/>
                        </a:spcBef>
                        <a:spcAft>
                          <a:spcPts val="0"/>
                        </a:spcAft>
                        <a:buNone/>
                      </a:pPr>
                      <a:r>
                        <a:rPr lang="en-US"/>
                        <a:t>6.0</a:t>
                      </a:r>
                      <a:endParaRPr/>
                    </a:p>
                  </a:txBody>
                  <a:tcPr marT="91425" marB="91425" marR="91425" marL="91425"/>
                </a:tc>
                <a:tc>
                  <a:txBody>
                    <a:bodyPr/>
                    <a:lstStyle/>
                    <a:p>
                      <a:pPr indent="0" lvl="0" marL="0" rtl="0" algn="ctr">
                        <a:spcBef>
                          <a:spcPts val="0"/>
                        </a:spcBef>
                        <a:spcAft>
                          <a:spcPts val="0"/>
                        </a:spcAft>
                        <a:buNone/>
                      </a:pPr>
                      <a:r>
                        <a:rPr lang="en-US"/>
                        <a:t>2.5</a:t>
                      </a:r>
                      <a:endParaRPr/>
                    </a:p>
                  </a:txBody>
                  <a:tcPr marT="91425" marB="91425" marR="91425" marL="91425"/>
                </a:tc>
              </a:tr>
              <a:tr h="366450">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712" name="Google Shape;712;p87"/>
          <p:cNvSpPr txBox="1"/>
          <p:nvPr/>
        </p:nvSpPr>
        <p:spPr>
          <a:xfrm>
            <a:off x="932125" y="3176100"/>
            <a:ext cx="20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Iris data: (150x4)</a:t>
            </a:r>
            <a:endParaRPr/>
          </a:p>
        </p:txBody>
      </p:sp>
      <p:graphicFrame>
        <p:nvGraphicFramePr>
          <p:cNvPr id="713" name="Google Shape;713;p87"/>
          <p:cNvGraphicFramePr/>
          <p:nvPr/>
        </p:nvGraphicFramePr>
        <p:xfrm>
          <a:off x="3642825" y="1086225"/>
          <a:ext cx="3000000" cy="3000000"/>
        </p:xfrm>
        <a:graphic>
          <a:graphicData uri="http://schemas.openxmlformats.org/drawingml/2006/table">
            <a:tbl>
              <a:tblPr>
                <a:noFill/>
                <a:tableStyleId>{E941FE7E-1110-464F-9770-CF66C652ACEC}</a:tableStyleId>
              </a:tblPr>
              <a:tblGrid>
                <a:gridCol w="777600"/>
              </a:tblGrid>
              <a:tr h="548075">
                <a:tc>
                  <a:txBody>
                    <a:bodyPr/>
                    <a:lstStyle/>
                    <a:p>
                      <a:pPr indent="0" lvl="0" marL="0" rtl="0" algn="ctr">
                        <a:spcBef>
                          <a:spcPts val="0"/>
                        </a:spcBef>
                        <a:spcAft>
                          <a:spcPts val="0"/>
                        </a:spcAft>
                        <a:buNone/>
                      </a:pPr>
                      <a:r>
                        <a:rPr b="1" lang="en-US" sz="1200"/>
                        <a:t>Label</a:t>
                      </a:r>
                      <a:endParaRPr b="1" sz="1200"/>
                    </a:p>
                  </a:txBody>
                  <a:tcPr marT="91425" marB="91425" marR="91425" marL="91425" anchor="ctr">
                    <a:lnB cap="flat" cmpd="sng" w="9525">
                      <a:solidFill>
                        <a:schemeClr val="dk1"/>
                      </a:solidFill>
                      <a:prstDash val="solid"/>
                      <a:round/>
                      <a:headEnd len="sm" w="sm" type="none"/>
                      <a:tailEnd len="sm" w="sm" type="none"/>
                    </a:lnB>
                  </a:tcPr>
                </a:tc>
              </a:tr>
              <a:tr h="396350">
                <a:tc>
                  <a:txBody>
                    <a:bodyPr/>
                    <a:lstStyle/>
                    <a:p>
                      <a:pPr indent="0" lvl="0" marL="0" rtl="0" algn="ctr">
                        <a:spcBef>
                          <a:spcPts val="0"/>
                        </a:spcBef>
                        <a:spcAft>
                          <a:spcPts val="0"/>
                        </a:spcAft>
                        <a:buNone/>
                      </a:pPr>
                      <a:r>
                        <a:rPr lang="en-US"/>
                        <a:t>0</a:t>
                      </a:r>
                      <a:endParaRPr/>
                    </a:p>
                  </a:txBody>
                  <a:tcPr marT="91425" marB="91425" marR="91425" marL="91425">
                    <a:lnT cap="flat" cmpd="sng" w="9525">
                      <a:solidFill>
                        <a:schemeClr val="dk1"/>
                      </a:solidFill>
                      <a:prstDash val="solid"/>
                      <a:round/>
                      <a:headEnd len="sm" w="sm" type="none"/>
                      <a:tailEnd len="sm" w="sm" type="none"/>
                    </a:lnT>
                  </a:tcPr>
                </a:tc>
              </a:tr>
              <a:tr h="396350">
                <a:tc>
                  <a:txBody>
                    <a:bodyPr/>
                    <a:lstStyle/>
                    <a:p>
                      <a:pPr indent="0" lvl="0" marL="0" rtl="0" algn="ctr">
                        <a:spcBef>
                          <a:spcPts val="0"/>
                        </a:spcBef>
                        <a:spcAft>
                          <a:spcPts val="0"/>
                        </a:spcAft>
                        <a:buNone/>
                      </a:pPr>
                      <a:r>
                        <a:rPr lang="en-US"/>
                        <a:t>1</a:t>
                      </a:r>
                      <a:endParaRPr/>
                    </a:p>
                  </a:txBody>
                  <a:tcPr marT="91425" marB="91425" marR="91425" marL="91425"/>
                </a:tc>
              </a:tr>
              <a:tr h="396350">
                <a:tc>
                  <a:txBody>
                    <a:bodyPr/>
                    <a:lstStyle/>
                    <a:p>
                      <a:pPr indent="0" lvl="0" marL="0" rtl="0" algn="ctr">
                        <a:spcBef>
                          <a:spcPts val="0"/>
                        </a:spcBef>
                        <a:spcAft>
                          <a:spcPts val="0"/>
                        </a:spcAft>
                        <a:buNone/>
                      </a:pPr>
                      <a:r>
                        <a:rPr lang="en-US"/>
                        <a:t>2</a:t>
                      </a:r>
                      <a:endParaRPr/>
                    </a:p>
                  </a:txBody>
                  <a:tcPr marT="91425" marB="91425" marR="91425" marL="91425"/>
                </a:tc>
              </a:tr>
              <a:tr h="396350">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714" name="Google Shape;714;p87"/>
          <p:cNvSpPr txBox="1"/>
          <p:nvPr/>
        </p:nvSpPr>
        <p:spPr>
          <a:xfrm>
            <a:off x="293625" y="3892100"/>
            <a:ext cx="4652700" cy="89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u,s,v = np.linalg.svd(iris_data, full_matrices=False)</a:t>
            </a:r>
            <a:endParaRPr/>
          </a:p>
          <a:p>
            <a:pPr indent="0" lvl="0" marL="0" rtl="0" algn="l">
              <a:lnSpc>
                <a:spcPct val="115000"/>
              </a:lnSpc>
              <a:spcBef>
                <a:spcPts val="0"/>
              </a:spcBef>
              <a:spcAft>
                <a:spcPts val="0"/>
              </a:spcAft>
              <a:buNone/>
            </a:pPr>
            <a:r>
              <a:rPr lang="en-US">
                <a:solidFill>
                  <a:schemeClr val="dk1"/>
                </a:solidFill>
              </a:rPr>
              <a:t>transformed = u[:, 0:2] * s[0:2]</a:t>
            </a:r>
            <a:endParaRPr>
              <a:solidFill>
                <a:schemeClr val="dk1"/>
              </a:solidFill>
            </a:endParaRPr>
          </a:p>
          <a:p>
            <a:pPr indent="0" lvl="0" marL="0" rtl="0" algn="l">
              <a:lnSpc>
                <a:spcPct val="115000"/>
              </a:lnSpc>
              <a:spcBef>
                <a:spcPts val="0"/>
              </a:spcBef>
              <a:spcAft>
                <a:spcPts val="0"/>
              </a:spcAft>
              <a:buNone/>
            </a:pPr>
            <a:r>
              <a:rPr lang="en-US"/>
              <a:t>reconstructed = np.matmul(transformed, v[0:2, :])</a:t>
            </a:r>
            <a:endParaRPr/>
          </a:p>
        </p:txBody>
      </p:sp>
      <p:sp>
        <p:nvSpPr>
          <p:cNvPr id="715" name="Google Shape;715;p87"/>
          <p:cNvSpPr txBox="1"/>
          <p:nvPr/>
        </p:nvSpPr>
        <p:spPr>
          <a:xfrm>
            <a:off x="5271600" y="3892100"/>
            <a:ext cx="3645900" cy="89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original             [5.100  3.500  1.400  0.200]</a:t>
            </a:r>
            <a:endParaRPr/>
          </a:p>
          <a:p>
            <a:pPr indent="0" lvl="0" marL="0" rtl="0" algn="l">
              <a:lnSpc>
                <a:spcPct val="115000"/>
              </a:lnSpc>
              <a:spcBef>
                <a:spcPts val="0"/>
              </a:spcBef>
              <a:spcAft>
                <a:spcPts val="0"/>
              </a:spcAft>
              <a:buNone/>
            </a:pPr>
            <a:r>
              <a:rPr lang="en-US">
                <a:solidFill>
                  <a:schemeClr val="dk1"/>
                </a:solidFill>
              </a:rPr>
              <a:t>transformed     [-5.913  2.302]</a:t>
            </a:r>
            <a:endParaRPr>
              <a:solidFill>
                <a:schemeClr val="dk1"/>
              </a:solidFill>
            </a:endParaRPr>
          </a:p>
          <a:p>
            <a:pPr indent="0" lvl="0" marL="0" rtl="0" algn="l">
              <a:lnSpc>
                <a:spcPct val="115000"/>
              </a:lnSpc>
              <a:spcBef>
                <a:spcPts val="0"/>
              </a:spcBef>
              <a:spcAft>
                <a:spcPts val="0"/>
              </a:spcAft>
              <a:buNone/>
            </a:pPr>
            <a:r>
              <a:rPr lang="en-US"/>
              <a:t>reconstructed   [5.095  3.506  1.402  0.202]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722" name="Google Shape;722;p88"/>
          <p:cNvPicPr preferRelativeResize="0"/>
          <p:nvPr/>
        </p:nvPicPr>
        <p:blipFill>
          <a:blip r:embed="rId3">
            <a:alphaModFix/>
          </a:blip>
          <a:stretch>
            <a:fillRect/>
          </a:stretch>
        </p:blipFill>
        <p:spPr>
          <a:xfrm>
            <a:off x="457200" y="1124600"/>
            <a:ext cx="3752850" cy="2571750"/>
          </a:xfrm>
          <a:prstGeom prst="rect">
            <a:avLst/>
          </a:prstGeom>
          <a:noFill/>
          <a:ln>
            <a:noFill/>
          </a:ln>
        </p:spPr>
      </p:pic>
      <p:sp>
        <p:nvSpPr>
          <p:cNvPr id="723" name="Google Shape;723;p88"/>
          <p:cNvSpPr txBox="1"/>
          <p:nvPr/>
        </p:nvSpPr>
        <p:spPr>
          <a:xfrm>
            <a:off x="310050" y="3936775"/>
            <a:ext cx="41241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First 2 features in the original data</a:t>
            </a:r>
            <a:endParaRPr sz="1600"/>
          </a:p>
          <a:p>
            <a:pPr indent="-330200" lvl="0" marL="457200" rtl="0" algn="l">
              <a:lnSpc>
                <a:spcPct val="150000"/>
              </a:lnSpc>
              <a:spcBef>
                <a:spcPts val="0"/>
              </a:spcBef>
              <a:spcAft>
                <a:spcPts val="0"/>
              </a:spcAft>
              <a:buSzPts val="1600"/>
              <a:buChar char="●"/>
            </a:pPr>
            <a:r>
              <a:rPr lang="en-US" sz="1600"/>
              <a:t>No clear separation among classes</a:t>
            </a:r>
            <a:endParaRPr sz="1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SVD for Dimensionality Reduction</a:t>
            </a:r>
            <a:endParaRPr/>
          </a:p>
        </p:txBody>
      </p:sp>
      <p:pic>
        <p:nvPicPr>
          <p:cNvPr id="730" name="Google Shape;730;p89"/>
          <p:cNvPicPr preferRelativeResize="0"/>
          <p:nvPr/>
        </p:nvPicPr>
        <p:blipFill>
          <a:blip r:embed="rId3">
            <a:alphaModFix/>
          </a:blip>
          <a:stretch>
            <a:fillRect/>
          </a:stretch>
        </p:blipFill>
        <p:spPr>
          <a:xfrm>
            <a:off x="457200" y="1124600"/>
            <a:ext cx="3752850" cy="2571750"/>
          </a:xfrm>
          <a:prstGeom prst="rect">
            <a:avLst/>
          </a:prstGeom>
          <a:noFill/>
          <a:ln>
            <a:noFill/>
          </a:ln>
        </p:spPr>
      </p:pic>
      <p:pic>
        <p:nvPicPr>
          <p:cNvPr id="731" name="Google Shape;731;p89"/>
          <p:cNvPicPr preferRelativeResize="0"/>
          <p:nvPr/>
        </p:nvPicPr>
        <p:blipFill>
          <a:blip r:embed="rId4">
            <a:alphaModFix/>
          </a:blip>
          <a:stretch>
            <a:fillRect/>
          </a:stretch>
        </p:blipFill>
        <p:spPr>
          <a:xfrm>
            <a:off x="4800600" y="1134125"/>
            <a:ext cx="3724275" cy="2552700"/>
          </a:xfrm>
          <a:prstGeom prst="rect">
            <a:avLst/>
          </a:prstGeom>
          <a:noFill/>
          <a:ln>
            <a:noFill/>
          </a:ln>
        </p:spPr>
      </p:pic>
      <p:sp>
        <p:nvSpPr>
          <p:cNvPr id="732" name="Google Shape;732;p89"/>
          <p:cNvSpPr txBox="1"/>
          <p:nvPr/>
        </p:nvSpPr>
        <p:spPr>
          <a:xfrm>
            <a:off x="310050" y="3936775"/>
            <a:ext cx="41241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First 2 features in the original data</a:t>
            </a:r>
            <a:endParaRPr sz="1600"/>
          </a:p>
          <a:p>
            <a:pPr indent="-330200" lvl="0" marL="457200" rtl="0" algn="l">
              <a:lnSpc>
                <a:spcPct val="150000"/>
              </a:lnSpc>
              <a:spcBef>
                <a:spcPts val="0"/>
              </a:spcBef>
              <a:spcAft>
                <a:spcPts val="0"/>
              </a:spcAft>
              <a:buSzPts val="1600"/>
              <a:buChar char="●"/>
            </a:pPr>
            <a:r>
              <a:rPr lang="en-US" sz="1600"/>
              <a:t>No clear separation among classes</a:t>
            </a:r>
            <a:endParaRPr sz="1600"/>
          </a:p>
        </p:txBody>
      </p:sp>
      <p:sp>
        <p:nvSpPr>
          <p:cNvPr id="733" name="Google Shape;733;p89"/>
          <p:cNvSpPr txBox="1"/>
          <p:nvPr/>
        </p:nvSpPr>
        <p:spPr>
          <a:xfrm>
            <a:off x="4729650" y="3936775"/>
            <a:ext cx="41241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2 transformed features (using SVD)</a:t>
            </a:r>
            <a:endParaRPr sz="1600"/>
          </a:p>
          <a:p>
            <a:pPr indent="-330200" lvl="0" marL="457200" rtl="0" algn="l">
              <a:lnSpc>
                <a:spcPct val="150000"/>
              </a:lnSpc>
              <a:spcBef>
                <a:spcPts val="0"/>
              </a:spcBef>
              <a:spcAft>
                <a:spcPts val="0"/>
              </a:spcAft>
              <a:buSzPts val="1600"/>
              <a:buChar char="●"/>
            </a:pPr>
            <a:r>
              <a:rPr lang="en-US" sz="1600"/>
              <a:t>Capture more than 90% of variance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Unsupervised Learning</a:t>
            </a:r>
            <a:endParaRPr/>
          </a:p>
        </p:txBody>
      </p:sp>
      <p:sp>
        <p:nvSpPr>
          <p:cNvPr id="110" name="Google Shape;110;p18"/>
          <p:cNvSpPr txBox="1"/>
          <p:nvPr>
            <p:ph idx="1" type="body"/>
          </p:nvPr>
        </p:nvSpPr>
        <p:spPr>
          <a:xfrm>
            <a:off x="76200" y="1200150"/>
            <a:ext cx="3838200" cy="3394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600"/>
              </a:spcBef>
              <a:spcAft>
                <a:spcPts val="0"/>
              </a:spcAft>
              <a:buSzPts val="2400"/>
              <a:buChar char="•"/>
            </a:pPr>
            <a:r>
              <a:rPr lang="en-US" sz="2400"/>
              <a:t>Understand data</a:t>
            </a:r>
            <a:endParaRPr sz="2400"/>
          </a:p>
          <a:p>
            <a:pPr indent="-381000" lvl="0" marL="457200" rtl="0" algn="l">
              <a:lnSpc>
                <a:spcPct val="150000"/>
              </a:lnSpc>
              <a:spcBef>
                <a:spcPts val="0"/>
              </a:spcBef>
              <a:spcAft>
                <a:spcPts val="0"/>
              </a:spcAft>
              <a:buSzPts val="2400"/>
              <a:buChar char="•"/>
            </a:pPr>
            <a:r>
              <a:rPr lang="en-US" sz="2400"/>
              <a:t>Quantify outliers</a:t>
            </a:r>
            <a:endParaRPr sz="2400"/>
          </a:p>
          <a:p>
            <a:pPr indent="-381000" lvl="0" marL="457200" rtl="0" algn="l">
              <a:lnSpc>
                <a:spcPct val="150000"/>
              </a:lnSpc>
              <a:spcBef>
                <a:spcPts val="0"/>
              </a:spcBef>
              <a:spcAft>
                <a:spcPts val="0"/>
              </a:spcAft>
              <a:buSzPts val="2400"/>
              <a:buChar char="•"/>
            </a:pPr>
            <a:r>
              <a:rPr lang="en-US" sz="2400"/>
              <a:t>Compress data </a:t>
            </a:r>
            <a:endParaRPr sz="2400"/>
          </a:p>
          <a:p>
            <a:pPr indent="-381000" lvl="0" marL="457200" rtl="0" algn="l">
              <a:lnSpc>
                <a:spcPct val="100000"/>
              </a:lnSpc>
              <a:spcBef>
                <a:spcPts val="0"/>
              </a:spcBef>
              <a:spcAft>
                <a:spcPts val="0"/>
              </a:spcAft>
              <a:buSzPts val="2400"/>
              <a:buChar char="•"/>
            </a:pPr>
            <a:r>
              <a:rPr b="1" lang="en-US" sz="2400"/>
              <a:t>Select/manipulate features</a:t>
            </a:r>
            <a:endParaRPr b="1" sz="2400"/>
          </a:p>
        </p:txBody>
      </p:sp>
      <p:pic>
        <p:nvPicPr>
          <p:cNvPr id="111" name="Google Shape;111;p18"/>
          <p:cNvPicPr preferRelativeResize="0"/>
          <p:nvPr/>
        </p:nvPicPr>
        <p:blipFill>
          <a:blip r:embed="rId3">
            <a:alphaModFix/>
          </a:blip>
          <a:stretch>
            <a:fillRect/>
          </a:stretch>
        </p:blipFill>
        <p:spPr>
          <a:xfrm>
            <a:off x="4066800" y="957075"/>
            <a:ext cx="4795162" cy="40340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Why Reduce Dimensions?</a:t>
            </a:r>
            <a:endParaRPr/>
          </a:p>
        </p:txBody>
      </p:sp>
      <p:sp>
        <p:nvSpPr>
          <p:cNvPr id="740" name="Google Shape;740;p90"/>
          <p:cNvSpPr txBox="1"/>
          <p:nvPr>
            <p:ph idx="1" type="body"/>
          </p:nvPr>
        </p:nvSpPr>
        <p:spPr>
          <a:xfrm>
            <a:off x="228600" y="1200150"/>
            <a:ext cx="4185600" cy="33945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US" sz="2000"/>
              <a:t>Remove noise (unwanted variance) from the data</a:t>
            </a:r>
            <a:endParaRPr sz="2000"/>
          </a:p>
          <a:p>
            <a:pPr indent="-355600" lvl="0" marL="457200" rtl="0" algn="l">
              <a:spcBef>
                <a:spcPts val="1000"/>
              </a:spcBef>
              <a:spcAft>
                <a:spcPts val="0"/>
              </a:spcAft>
              <a:buSzPts val="2000"/>
              <a:buChar char="•"/>
            </a:pPr>
            <a:r>
              <a:rPr lang="en-US" sz="2000"/>
              <a:t>Reduce the number of features and thus model complexity</a:t>
            </a:r>
            <a:endParaRPr sz="2000"/>
          </a:p>
          <a:p>
            <a:pPr indent="-355600" lvl="0" marL="457200" rtl="0" algn="l">
              <a:spcBef>
                <a:spcPts val="1000"/>
              </a:spcBef>
              <a:spcAft>
                <a:spcPts val="1000"/>
              </a:spcAft>
              <a:buSzPts val="2000"/>
              <a:buChar char="•"/>
            </a:pPr>
            <a:r>
              <a:rPr lang="en-US" sz="2000"/>
              <a:t>Help visualize relationships</a:t>
            </a:r>
            <a:endParaRPr sz="2000"/>
          </a:p>
        </p:txBody>
      </p:sp>
      <p:pic>
        <p:nvPicPr>
          <p:cNvPr id="741" name="Google Shape;741;p90"/>
          <p:cNvPicPr preferRelativeResize="0"/>
          <p:nvPr/>
        </p:nvPicPr>
        <p:blipFill>
          <a:blip r:embed="rId3">
            <a:alphaModFix/>
          </a:blip>
          <a:stretch>
            <a:fillRect/>
          </a:stretch>
        </p:blipFill>
        <p:spPr>
          <a:xfrm>
            <a:off x="4623350" y="1109475"/>
            <a:ext cx="4467200" cy="3758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tSNE for Visualization</a:t>
            </a:r>
            <a:endParaRPr/>
          </a:p>
        </p:txBody>
      </p:sp>
      <p:pic>
        <p:nvPicPr>
          <p:cNvPr id="748" name="Google Shape;748;p91"/>
          <p:cNvPicPr preferRelativeResize="0"/>
          <p:nvPr/>
        </p:nvPicPr>
        <p:blipFill>
          <a:blip r:embed="rId3">
            <a:alphaModFix/>
          </a:blip>
          <a:stretch>
            <a:fillRect/>
          </a:stretch>
        </p:blipFill>
        <p:spPr>
          <a:xfrm>
            <a:off x="152400" y="957075"/>
            <a:ext cx="4233609" cy="3949950"/>
          </a:xfrm>
          <a:prstGeom prst="rect">
            <a:avLst/>
          </a:prstGeom>
          <a:noFill/>
          <a:ln>
            <a:noFill/>
          </a:ln>
        </p:spPr>
      </p:pic>
      <p:pic>
        <p:nvPicPr>
          <p:cNvPr id="749" name="Google Shape;749;p91"/>
          <p:cNvPicPr preferRelativeResize="0"/>
          <p:nvPr/>
        </p:nvPicPr>
        <p:blipFill>
          <a:blip r:embed="rId4">
            <a:alphaModFix/>
          </a:blip>
          <a:stretch>
            <a:fillRect/>
          </a:stretch>
        </p:blipFill>
        <p:spPr>
          <a:xfrm>
            <a:off x="4685553" y="958100"/>
            <a:ext cx="4153646" cy="3947908"/>
          </a:xfrm>
          <a:prstGeom prst="rect">
            <a:avLst/>
          </a:prstGeom>
          <a:noFill/>
          <a:ln>
            <a:noFill/>
          </a:ln>
        </p:spPr>
      </p:pic>
      <p:sp>
        <p:nvSpPr>
          <p:cNvPr id="750" name="Google Shape;750;p91"/>
          <p:cNvSpPr txBox="1"/>
          <p:nvPr/>
        </p:nvSpPr>
        <p:spPr>
          <a:xfrm>
            <a:off x="9408725" y="4148300"/>
            <a:ext cx="10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2"/>
          <p:cNvSpPr txBox="1"/>
          <p:nvPr>
            <p:ph idx="1" type="body"/>
          </p:nvPr>
        </p:nvSpPr>
        <p:spPr>
          <a:xfrm>
            <a:off x="722313" y="1543050"/>
            <a:ext cx="7772400" cy="1125300"/>
          </a:xfrm>
          <a:prstGeom prst="rect">
            <a:avLst/>
          </a:prstGeom>
        </p:spPr>
        <p:txBody>
          <a:bodyPr anchorCtr="0" anchor="b" bIns="45700" lIns="91425" spcFirstLastPara="1" rIns="91425" wrap="square" tIns="45700">
            <a:noAutofit/>
          </a:bodyPr>
          <a:lstStyle/>
          <a:p>
            <a:pPr indent="0" lvl="0" marL="0" rtl="0" algn="l">
              <a:spcBef>
                <a:spcPts val="600"/>
              </a:spcBef>
              <a:spcAft>
                <a:spcPts val="0"/>
              </a:spcAft>
              <a:buNone/>
            </a:pPr>
            <a:r>
              <a:rPr lang="en-US"/>
              <a:t>Dimensionality Reduction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Unsupervised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